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8" r:id="rId3"/>
    <p:sldId id="259" r:id="rId4"/>
    <p:sldId id="260" r:id="rId5"/>
    <p:sldId id="271" r:id="rId6"/>
    <p:sldId id="276" r:id="rId7"/>
    <p:sldId id="261" r:id="rId8"/>
    <p:sldId id="263" r:id="rId9"/>
    <p:sldId id="265" r:id="rId10"/>
    <p:sldId id="264" r:id="rId11"/>
    <p:sldId id="257" r:id="rId12"/>
    <p:sldId id="284" r:id="rId13"/>
    <p:sldId id="288" r:id="rId14"/>
    <p:sldId id="281" r:id="rId15"/>
    <p:sldId id="274" r:id="rId16"/>
    <p:sldId id="287" r:id="rId17"/>
    <p:sldId id="285" r:id="rId18"/>
    <p:sldId id="289" r:id="rId19"/>
    <p:sldId id="279" r:id="rId20"/>
    <p:sldId id="283" r:id="rId21"/>
    <p:sldId id="286" r:id="rId22"/>
    <p:sldId id="266" r:id="rId23"/>
    <p:sldId id="267" r:id="rId24"/>
    <p:sldId id="268" r:id="rId25"/>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ir Toledano" initials="YT" lastIdx="1" clrIdx="0">
    <p:extLst>
      <p:ext uri="{19B8F6BF-5375-455C-9EA6-DF929625EA0E}">
        <p15:presenceInfo xmlns:p15="http://schemas.microsoft.com/office/powerpoint/2012/main" userId="69b88c13b494f6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9E9E"/>
    <a:srgbClr val="157A6E"/>
    <a:srgbClr val="D31E34"/>
    <a:srgbClr val="DB9537"/>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30" autoAdjust="0"/>
    <p:restoredTop sz="88039"/>
  </p:normalViewPr>
  <p:slideViewPr>
    <p:cSldViewPr snapToGrid="0">
      <p:cViewPr varScale="1">
        <p:scale>
          <a:sx n="60" d="100"/>
          <a:sy n="60" d="100"/>
        </p:scale>
        <p:origin x="10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FC4B58-BF27-B44C-91A5-05496AED38A8}" type="datetimeFigureOut">
              <a:rPr lang="en-US" smtClean="0"/>
              <a:t>6/21/2022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E2F797-335E-0B44-8F29-EAF503E2CAB1}" type="slidenum">
              <a:rPr lang="en-US" smtClean="0"/>
              <a:t>‹#›</a:t>
            </a:fld>
            <a:endParaRPr lang="en-US"/>
          </a:p>
        </p:txBody>
      </p:sp>
    </p:spTree>
    <p:extLst>
      <p:ext uri="{BB962C8B-B14F-4D97-AF65-F5344CB8AC3E}">
        <p14:creationId xmlns:p14="http://schemas.microsoft.com/office/powerpoint/2010/main" val="3828428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Interquartile_rang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mn-lt"/>
                <a:ea typeface="+mn-ea"/>
                <a:cs typeface="+mn-cs"/>
              </a:rPr>
              <a:t>One approach to standardizing input variables in the presence of outliers is to ignore the outliers from the calculation of the mean and standard deviation, then use the calculated values to scale the variable.</a:t>
            </a:r>
          </a:p>
          <a:p>
            <a:pPr fontAlgn="base"/>
            <a:r>
              <a:rPr lang="en-US" sz="1200" b="0" kern="1200" dirty="0">
                <a:solidFill>
                  <a:schemeClr val="tx1"/>
                </a:solidFill>
                <a:effectLst/>
                <a:latin typeface="+mn-lt"/>
                <a:ea typeface="+mn-ea"/>
                <a:cs typeface="+mn-cs"/>
              </a:rPr>
              <a:t>This is called robust standardization or </a:t>
            </a:r>
            <a:r>
              <a:rPr lang="en-US" sz="1200" b="1" kern="1200" dirty="0">
                <a:solidFill>
                  <a:schemeClr val="tx1"/>
                </a:solidFill>
                <a:effectLst/>
                <a:latin typeface="+mn-lt"/>
                <a:ea typeface="+mn-ea"/>
                <a:cs typeface="+mn-cs"/>
              </a:rPr>
              <a:t>robust data scaling</a:t>
            </a:r>
            <a:r>
              <a:rPr lang="en-US" sz="1200" b="0" kern="1200" dirty="0">
                <a:solidFill>
                  <a:schemeClr val="tx1"/>
                </a:solidFill>
                <a:effectLst/>
                <a:latin typeface="+mn-lt"/>
                <a:ea typeface="+mn-ea"/>
                <a:cs typeface="+mn-cs"/>
              </a:rPr>
              <a:t>.</a:t>
            </a:r>
          </a:p>
          <a:p>
            <a:pPr fontAlgn="base"/>
            <a:r>
              <a:rPr lang="en-US" sz="1200" b="0" kern="1200" dirty="0">
                <a:solidFill>
                  <a:schemeClr val="tx1"/>
                </a:solidFill>
                <a:effectLst/>
                <a:latin typeface="+mn-lt"/>
                <a:ea typeface="+mn-ea"/>
                <a:cs typeface="+mn-cs"/>
              </a:rPr>
              <a:t>This can be achieved by calculating the median (50th percentile) and the 25th and 75th percentiles. The values of each variable then have their median subtracted and are divided by the </a:t>
            </a:r>
            <a:r>
              <a:rPr lang="en-US" sz="1200" b="0" u="none" strike="noStrike" kern="1200" dirty="0">
                <a:solidFill>
                  <a:schemeClr val="tx1"/>
                </a:solidFill>
                <a:effectLst/>
                <a:latin typeface="+mn-lt"/>
                <a:ea typeface="+mn-ea"/>
                <a:cs typeface="+mn-cs"/>
                <a:hlinkClick r:id="rId3"/>
              </a:rPr>
              <a:t>interquartile range</a:t>
            </a:r>
            <a:r>
              <a:rPr lang="en-US" sz="1200" b="0" kern="1200" dirty="0">
                <a:solidFill>
                  <a:schemeClr val="tx1"/>
                </a:solidFill>
                <a:effectLst/>
                <a:latin typeface="+mn-lt"/>
                <a:ea typeface="+mn-ea"/>
                <a:cs typeface="+mn-cs"/>
              </a:rPr>
              <a:t> (IQR) which is the difference between the 75th and 25th percentiles.</a:t>
            </a:r>
          </a:p>
          <a:p>
            <a:pPr fontAlgn="base"/>
            <a:r>
              <a:rPr lang="en-US" sz="1200" b="0" i="0" kern="1200" dirty="0">
                <a:solidFill>
                  <a:schemeClr val="tx1"/>
                </a:solidFill>
                <a:effectLst/>
                <a:latin typeface="+mn-lt"/>
                <a:ea typeface="+mn-ea"/>
                <a:cs typeface="+mn-cs"/>
              </a:rPr>
              <a:t>value = (value – median) / (p75 – p25)</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Scale features using statistics that are robust to outliers.</a:t>
            </a:r>
          </a:p>
          <a:p>
            <a:r>
              <a:rPr lang="en-US" sz="1200" b="0" i="0" kern="1200" dirty="0">
                <a:solidFill>
                  <a:schemeClr val="tx1"/>
                </a:solidFill>
                <a:effectLst/>
                <a:latin typeface="+mn-lt"/>
                <a:ea typeface="+mn-ea"/>
                <a:cs typeface="+mn-cs"/>
              </a:rPr>
              <a:t>This Scaler removes the median and scales the data according to the quantile range (defaults to IQR: Interquartile Range). The IQR is the range between the 1st quartile (25th quantile) and the 3rd quartile (75th quantile).</a:t>
            </a:r>
          </a:p>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4</a:t>
            </a:fld>
            <a:endParaRPr lang="en-US"/>
          </a:p>
        </p:txBody>
      </p:sp>
    </p:spTree>
    <p:extLst>
      <p:ext uri="{BB962C8B-B14F-4D97-AF65-F5344CB8AC3E}">
        <p14:creationId xmlns:p14="http://schemas.microsoft.com/office/powerpoint/2010/main" val="2373796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7</a:t>
            </a:fld>
            <a:endParaRPr lang="en-US"/>
          </a:p>
        </p:txBody>
      </p:sp>
    </p:spTree>
    <p:extLst>
      <p:ext uri="{BB962C8B-B14F-4D97-AF65-F5344CB8AC3E}">
        <p14:creationId xmlns:p14="http://schemas.microsoft.com/office/powerpoint/2010/main" val="1817439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8</a:t>
            </a:fld>
            <a:endParaRPr lang="en-US"/>
          </a:p>
        </p:txBody>
      </p:sp>
    </p:spTree>
    <p:extLst>
      <p:ext uri="{BB962C8B-B14F-4D97-AF65-F5344CB8AC3E}">
        <p14:creationId xmlns:p14="http://schemas.microsoft.com/office/powerpoint/2010/main" val="3057720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9</a:t>
            </a:fld>
            <a:endParaRPr lang="en-US"/>
          </a:p>
        </p:txBody>
      </p:sp>
    </p:spTree>
    <p:extLst>
      <p:ext uri="{BB962C8B-B14F-4D97-AF65-F5344CB8AC3E}">
        <p14:creationId xmlns:p14="http://schemas.microsoft.com/office/powerpoint/2010/main" val="173825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10</a:t>
            </a:fld>
            <a:endParaRPr lang="en-US"/>
          </a:p>
        </p:txBody>
      </p:sp>
    </p:spTree>
    <p:extLst>
      <p:ext uri="{BB962C8B-B14F-4D97-AF65-F5344CB8AC3E}">
        <p14:creationId xmlns:p14="http://schemas.microsoft.com/office/powerpoint/2010/main" val="3360236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Future research is required to reveal the genes mechanisms which underlie the disease severity</a:t>
            </a:r>
          </a:p>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15</a:t>
            </a:fld>
            <a:endParaRPr lang="en-US"/>
          </a:p>
        </p:txBody>
      </p:sp>
    </p:spTree>
    <p:extLst>
      <p:ext uri="{BB962C8B-B14F-4D97-AF65-F5344CB8AC3E}">
        <p14:creationId xmlns:p14="http://schemas.microsoft.com/office/powerpoint/2010/main" val="3157098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Future research is required to reveal the genes mechanisms which underlie the disease severity</a:t>
            </a:r>
          </a:p>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16</a:t>
            </a:fld>
            <a:endParaRPr lang="en-US"/>
          </a:p>
        </p:txBody>
      </p:sp>
    </p:spTree>
    <p:extLst>
      <p:ext uri="{BB962C8B-B14F-4D97-AF65-F5344CB8AC3E}">
        <p14:creationId xmlns:p14="http://schemas.microsoft.com/office/powerpoint/2010/main" val="3102505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08E2F797-335E-0B44-8F29-EAF503E2CAB1}" type="slidenum">
              <a:rPr lang="en-US" smtClean="0"/>
              <a:t>21</a:t>
            </a:fld>
            <a:endParaRPr lang="en-US"/>
          </a:p>
        </p:txBody>
      </p:sp>
    </p:spTree>
    <p:extLst>
      <p:ext uri="{BB962C8B-B14F-4D97-AF65-F5344CB8AC3E}">
        <p14:creationId xmlns:p14="http://schemas.microsoft.com/office/powerpoint/2010/main" val="1263751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145000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266684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3069638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1450948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840155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2500655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1460056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2977194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600408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3230482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260484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33FBDB-9452-426E-9500-16E1A1D8B887}" type="slidenum">
              <a:rPr lang="he-IL" smtClean="0"/>
              <a:t>‹#›</a:t>
            </a:fld>
            <a:endParaRPr lang="he-IL"/>
          </a:p>
        </p:txBody>
      </p:sp>
    </p:spTree>
    <p:extLst>
      <p:ext uri="{BB962C8B-B14F-4D97-AF65-F5344CB8AC3E}">
        <p14:creationId xmlns:p14="http://schemas.microsoft.com/office/powerpoint/2010/main" val="440264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4.png"/><Relationship Id="rId4" Type="http://schemas.microsoft.com/office/2007/relationships/hdphoto" Target="../media/hdphoto1.wdp"/><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30.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36.tiff"/></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42.tiff"/><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2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996" y="3332480"/>
            <a:ext cx="6022927" cy="3387897"/>
          </a:xfrm>
          <a:prstGeom prst="ellipse">
            <a:avLst/>
          </a:prstGeom>
          <a:ln>
            <a:noFill/>
          </a:ln>
          <a:effectLst>
            <a:softEdge rad="112500"/>
          </a:effectLst>
        </p:spPr>
      </p:pic>
      <p:sp>
        <p:nvSpPr>
          <p:cNvPr id="2" name="Title 1"/>
          <p:cNvSpPr>
            <a:spLocks noGrp="1"/>
          </p:cNvSpPr>
          <p:nvPr>
            <p:ph type="ctrTitle"/>
          </p:nvPr>
        </p:nvSpPr>
        <p:spPr>
          <a:xfrm>
            <a:off x="583740" y="1706879"/>
            <a:ext cx="10013140" cy="899771"/>
          </a:xfrm>
        </p:spPr>
        <p:txBody>
          <a:bodyPr>
            <a:normAutofit fontScale="90000"/>
          </a:bodyPr>
          <a:lstStyle/>
          <a:p>
            <a:r>
              <a:rPr lang="en-US" b="1" dirty="0">
                <a:solidFill>
                  <a:schemeClr val="bg2">
                    <a:lumMod val="25000"/>
                  </a:schemeClr>
                </a:solidFill>
              </a:rPr>
              <a:t>Ulcerative Colitis Prediction</a:t>
            </a:r>
            <a:br>
              <a:rPr lang="en-US" b="1" dirty="0">
                <a:solidFill>
                  <a:schemeClr val="bg2">
                    <a:lumMod val="25000"/>
                  </a:schemeClr>
                </a:solidFill>
              </a:rPr>
            </a:br>
            <a:r>
              <a:rPr lang="en-US" sz="4400" i="1" dirty="0">
                <a:solidFill>
                  <a:schemeClr val="bg2">
                    <a:lumMod val="25000"/>
                  </a:schemeClr>
                </a:solidFill>
              </a:rPr>
              <a:t>Classification Project</a:t>
            </a:r>
            <a:endParaRPr lang="he-IL" dirty="0">
              <a:solidFill>
                <a:schemeClr val="bg2">
                  <a:lumMod val="25000"/>
                </a:schemeClr>
              </a:solidFill>
            </a:endParaRPr>
          </a:p>
        </p:txBody>
      </p:sp>
      <p:sp>
        <p:nvSpPr>
          <p:cNvPr id="5" name="TextBox 4"/>
          <p:cNvSpPr txBox="1"/>
          <p:nvPr/>
        </p:nvSpPr>
        <p:spPr>
          <a:xfrm>
            <a:off x="8174182" y="4682836"/>
            <a:ext cx="2613891" cy="1314203"/>
          </a:xfrm>
          <a:prstGeom prst="rect">
            <a:avLst/>
          </a:prstGeom>
          <a:noFill/>
          <a:ln>
            <a:noFill/>
          </a:ln>
        </p:spPr>
        <p:txBody>
          <a:bodyPr wrap="square" rtlCol="1">
            <a:spAutoFit/>
          </a:bodyPr>
          <a:lstStyle/>
          <a:p>
            <a:r>
              <a:rPr lang="en-US" sz="2000" dirty="0"/>
              <a:t>Presented by: </a:t>
            </a:r>
          </a:p>
          <a:p>
            <a:r>
              <a:rPr lang="en-US" sz="2000" dirty="0" err="1"/>
              <a:t>Yulia</a:t>
            </a:r>
            <a:r>
              <a:rPr lang="en-US" sz="2000" dirty="0"/>
              <a:t> </a:t>
            </a:r>
            <a:r>
              <a:rPr lang="en-US" sz="2000" dirty="0" err="1"/>
              <a:t>Ryvkin</a:t>
            </a:r>
            <a:endParaRPr lang="en-US" sz="2000" dirty="0"/>
          </a:p>
          <a:p>
            <a:r>
              <a:rPr lang="en-US" sz="2000" dirty="0" err="1"/>
              <a:t>Ya'eer</a:t>
            </a:r>
            <a:r>
              <a:rPr lang="en-US" sz="2000" dirty="0"/>
              <a:t> </a:t>
            </a:r>
            <a:r>
              <a:rPr lang="en-US" sz="2000" dirty="0" err="1"/>
              <a:t>Kidron</a:t>
            </a:r>
            <a:endParaRPr lang="en-US" sz="2000" dirty="0"/>
          </a:p>
          <a:p>
            <a:r>
              <a:rPr lang="en-US" sz="2000" dirty="0"/>
              <a:t>Yair Toledano</a:t>
            </a:r>
          </a:p>
        </p:txBody>
      </p:sp>
    </p:spTree>
    <p:extLst>
      <p:ext uri="{BB962C8B-B14F-4D97-AF65-F5344CB8AC3E}">
        <p14:creationId xmlns:p14="http://schemas.microsoft.com/office/powerpoint/2010/main" val="102181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Understanding Machine Learning Pipeline Deployment and Architecture"/>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0" r="99531">
                        <a14:foregroundMark x1="11875" y1="66111" x2="11875" y2="66111"/>
                        <a14:foregroundMark x1="10000" y1="58611" x2="10000" y2="58611"/>
                        <a14:foregroundMark x1="10781" y1="62500" x2="10781" y2="62500"/>
                        <a14:foregroundMark x1="28438" y1="62778" x2="28438" y2="62778"/>
                        <a14:foregroundMark x1="30000" y1="67222" x2="30000" y2="67222"/>
                        <a14:foregroundMark x1="49219" y1="60833" x2="49219" y2="60833"/>
                        <a14:foregroundMark x1="70313" y1="63611" x2="70313" y2="63611"/>
                        <a14:foregroundMark x1="70313" y1="59444" x2="70313" y2="59444"/>
                        <a14:foregroundMark x1="72969" y1="66944" x2="72969" y2="66944"/>
                        <a14:foregroundMark x1="91719" y1="57500" x2="91719" y2="57500"/>
                        <a14:foregroundMark x1="91406" y1="63333" x2="91406" y2="63333"/>
                        <a14:foregroundMark x1="88438" y1="67500" x2="88438" y2="67500"/>
                        <a14:foregroundMark x1="85625" y1="62222" x2="85625" y2="62222"/>
                        <a14:foregroundMark x1="85625" y1="62222" x2="85625" y2="62222"/>
                        <a14:foregroundMark x1="85625" y1="62222" x2="85625" y2="62222"/>
                        <a14:foregroundMark x1="88125" y1="62778" x2="88125" y2="62778"/>
                        <a14:foregroundMark x1="91875" y1="66389" x2="91875" y2="66389"/>
                        <a14:foregroundMark x1="94375" y1="68611" x2="94375" y2="68611"/>
                        <a14:foregroundMark x1="92969" y1="68611" x2="92969" y2="68611"/>
                        <a14:foregroundMark x1="86094" y1="66944" x2="86094" y2="66944"/>
                        <a14:foregroundMark x1="85469" y1="57222" x2="85469" y2="57222"/>
                        <a14:foregroundMark x1="86094" y1="57222" x2="86094" y2="57222"/>
                        <a14:foregroundMark x1="86094" y1="60000" x2="86094" y2="60000"/>
                        <a14:foregroundMark x1="85625" y1="59444" x2="85625" y2="59444"/>
                        <a14:foregroundMark x1="72656" y1="59722" x2="72656" y2="59722"/>
                        <a14:backgroundMark x1="40000" y1="25833" x2="40000" y2="25833"/>
                        <a14:backgroundMark x1="63125" y1="21389" x2="63125" y2="21389"/>
                        <a14:backgroundMark x1="68281" y1="16389" x2="68281" y2="16389"/>
                        <a14:backgroundMark x1="68281" y1="16389" x2="68281" y2="16389"/>
                        <a14:backgroundMark x1="68281" y1="16389" x2="68281" y2="16389"/>
                        <a14:backgroundMark x1="68281" y1="16389" x2="68281" y2="16389"/>
                        <a14:backgroundMark x1="75000" y1="16667" x2="12188" y2="19167"/>
                        <a14:backgroundMark x1="11875" y1="13889" x2="77188" y2="14444"/>
                        <a14:backgroundMark x1="79688" y1="26667" x2="10469" y2="28333"/>
                      </a14:backgroundRemoval>
                    </a14:imgEffect>
                  </a14:imgLayer>
                </a14:imgProps>
              </a:ext>
              <a:ext uri="{28A0092B-C50C-407E-A947-70E740481C1C}">
                <a14:useLocalDpi xmlns:a14="http://schemas.microsoft.com/office/drawing/2010/main" val="0"/>
              </a:ext>
            </a:extLst>
          </a:blip>
          <a:srcRect l="63144" t="51900" r="23068" b="22780"/>
          <a:stretch/>
        </p:blipFill>
        <p:spPr bwMode="auto">
          <a:xfrm>
            <a:off x="7339215" y="5769036"/>
            <a:ext cx="840510" cy="8682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99655" y="142603"/>
            <a:ext cx="10515600" cy="1325563"/>
          </a:xfrm>
        </p:spPr>
        <p:txBody>
          <a:bodyPr>
            <a:normAutofit fontScale="90000"/>
          </a:bodyPr>
          <a:lstStyle/>
          <a:p>
            <a:pPr algn="ctr"/>
            <a:r>
              <a:rPr lang="en-US" sz="5400" b="1" dirty="0"/>
              <a:t>Modeling</a:t>
            </a:r>
            <a:br>
              <a:rPr lang="en-US" sz="5400" b="1" dirty="0"/>
            </a:br>
            <a:r>
              <a:rPr lang="en-US" sz="3600" dirty="0"/>
              <a:t>Pipeline</a:t>
            </a:r>
            <a:endParaRPr lang="he-IL" sz="5400" dirty="0"/>
          </a:p>
        </p:txBody>
      </p:sp>
      <p:pic>
        <p:nvPicPr>
          <p:cNvPr id="3074" name="Picture 2" descr="O que é pipeline de vendas? Como criar um? | Blog do Agendo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589" b="89980" l="5857" r="90000"/>
                    </a14:imgEffect>
                  </a14:imgLayer>
                </a14:imgProps>
              </a:ext>
              <a:ext uri="{28A0092B-C50C-407E-A947-70E740481C1C}">
                <a14:useLocalDpi xmlns:a14="http://schemas.microsoft.com/office/drawing/2010/main" val="0"/>
              </a:ext>
            </a:extLst>
          </a:blip>
          <a:srcRect/>
          <a:stretch>
            <a:fillRect/>
          </a:stretch>
        </p:blipFill>
        <p:spPr bwMode="auto">
          <a:xfrm>
            <a:off x="5582627" y="1979529"/>
            <a:ext cx="6667500" cy="4657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derstanding Machine Learning Pipeline Deployment and Architecture"/>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0" r="99531">
                        <a14:foregroundMark x1="11875" y1="66111" x2="11875" y2="66111"/>
                        <a14:foregroundMark x1="10000" y1="58611" x2="10000" y2="58611"/>
                        <a14:foregroundMark x1="10781" y1="62500" x2="10781" y2="62500"/>
                        <a14:foregroundMark x1="28438" y1="62778" x2="28438" y2="62778"/>
                        <a14:foregroundMark x1="30000" y1="67222" x2="30000" y2="67222"/>
                        <a14:foregroundMark x1="49219" y1="60833" x2="49219" y2="60833"/>
                        <a14:foregroundMark x1="70313" y1="63611" x2="70313" y2="63611"/>
                        <a14:foregroundMark x1="70313" y1="59444" x2="70313" y2="59444"/>
                        <a14:foregroundMark x1="72969" y1="66944" x2="72969" y2="66944"/>
                        <a14:foregroundMark x1="91719" y1="57500" x2="91719" y2="57500"/>
                        <a14:foregroundMark x1="91406" y1="63333" x2="91406" y2="63333"/>
                        <a14:foregroundMark x1="88438" y1="67500" x2="88438" y2="67500"/>
                        <a14:foregroundMark x1="85625" y1="62222" x2="85625" y2="62222"/>
                        <a14:foregroundMark x1="85625" y1="62222" x2="85625" y2="62222"/>
                        <a14:foregroundMark x1="85625" y1="62222" x2="85625" y2="62222"/>
                        <a14:foregroundMark x1="88125" y1="62778" x2="88125" y2="62778"/>
                        <a14:foregroundMark x1="91875" y1="66389" x2="91875" y2="66389"/>
                        <a14:foregroundMark x1="94375" y1="68611" x2="94375" y2="68611"/>
                        <a14:foregroundMark x1="92969" y1="68611" x2="92969" y2="68611"/>
                        <a14:foregroundMark x1="86094" y1="66944" x2="86094" y2="66944"/>
                        <a14:foregroundMark x1="85469" y1="57222" x2="85469" y2="57222"/>
                        <a14:foregroundMark x1="86094" y1="57222" x2="86094" y2="57222"/>
                        <a14:foregroundMark x1="86094" y1="60000" x2="86094" y2="60000"/>
                        <a14:foregroundMark x1="85625" y1="59444" x2="85625" y2="59444"/>
                        <a14:foregroundMark x1="72656" y1="59722" x2="72656" y2="59722"/>
                        <a14:backgroundMark x1="40000" y1="25833" x2="40000" y2="25833"/>
                        <a14:backgroundMark x1="63125" y1="21389" x2="63125" y2="21389"/>
                        <a14:backgroundMark x1="68281" y1="16389" x2="68281" y2="16389"/>
                        <a14:backgroundMark x1="68281" y1="16389" x2="68281" y2="16389"/>
                        <a14:backgroundMark x1="68281" y1="16389" x2="68281" y2="16389"/>
                        <a14:backgroundMark x1="68281" y1="16389" x2="68281" y2="16389"/>
                        <a14:backgroundMark x1="75000" y1="16667" x2="12188" y2="19167"/>
                        <a14:backgroundMark x1="11875" y1="13889" x2="77188" y2="14444"/>
                        <a14:backgroundMark x1="79688" y1="26667" x2="10469" y2="28333"/>
                      </a14:backgroundRemoval>
                    </a14:imgEffect>
                  </a14:imgLayer>
                </a14:imgProps>
              </a:ext>
              <a:ext uri="{28A0092B-C50C-407E-A947-70E740481C1C}">
                <a14:useLocalDpi xmlns:a14="http://schemas.microsoft.com/office/drawing/2010/main" val="0"/>
              </a:ext>
            </a:extLst>
          </a:blip>
          <a:srcRect t="48097" r="61061" b="24698"/>
          <a:stretch/>
        </p:blipFill>
        <p:spPr bwMode="auto">
          <a:xfrm rot="17657890">
            <a:off x="7664525" y="1859950"/>
            <a:ext cx="2373746" cy="9328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derstanding Machine Learning Pipeline Deployment and Architecture"/>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0" r="99531">
                        <a14:foregroundMark x1="11875" y1="66111" x2="11875" y2="66111"/>
                        <a14:foregroundMark x1="10000" y1="58611" x2="10000" y2="58611"/>
                        <a14:foregroundMark x1="10781" y1="62500" x2="10781" y2="62500"/>
                        <a14:foregroundMark x1="28438" y1="62778" x2="28438" y2="62778"/>
                        <a14:foregroundMark x1="30000" y1="67222" x2="30000" y2="67222"/>
                        <a14:foregroundMark x1="49219" y1="60833" x2="49219" y2="60833"/>
                        <a14:foregroundMark x1="70313" y1="63611" x2="70313" y2="63611"/>
                        <a14:foregroundMark x1="70313" y1="59444" x2="70313" y2="59444"/>
                        <a14:foregroundMark x1="72969" y1="66944" x2="72969" y2="66944"/>
                        <a14:foregroundMark x1="91719" y1="57500" x2="91719" y2="57500"/>
                        <a14:foregroundMark x1="91406" y1="63333" x2="91406" y2="63333"/>
                        <a14:foregroundMark x1="88438" y1="67500" x2="88438" y2="67500"/>
                        <a14:foregroundMark x1="85625" y1="62222" x2="85625" y2="62222"/>
                        <a14:foregroundMark x1="85625" y1="62222" x2="85625" y2="62222"/>
                        <a14:foregroundMark x1="85625" y1="62222" x2="85625" y2="62222"/>
                        <a14:foregroundMark x1="88125" y1="62778" x2="88125" y2="62778"/>
                        <a14:foregroundMark x1="91875" y1="66389" x2="91875" y2="66389"/>
                        <a14:foregroundMark x1="94375" y1="68611" x2="94375" y2="68611"/>
                        <a14:foregroundMark x1="92969" y1="68611" x2="92969" y2="68611"/>
                        <a14:foregroundMark x1="86094" y1="66944" x2="86094" y2="66944"/>
                        <a14:foregroundMark x1="85469" y1="57222" x2="85469" y2="57222"/>
                        <a14:foregroundMark x1="86094" y1="57222" x2="86094" y2="57222"/>
                        <a14:foregroundMark x1="86094" y1="60000" x2="86094" y2="60000"/>
                        <a14:foregroundMark x1="85625" y1="59444" x2="85625" y2="59444"/>
                        <a14:foregroundMark x1="72656" y1="59722" x2="72656" y2="59722"/>
                        <a14:backgroundMark x1="40000" y1="25833" x2="40000" y2="25833"/>
                        <a14:backgroundMark x1="63125" y1="21389" x2="63125" y2="21389"/>
                        <a14:backgroundMark x1="68281" y1="16389" x2="68281" y2="16389"/>
                        <a14:backgroundMark x1="68281" y1="16389" x2="68281" y2="16389"/>
                        <a14:backgroundMark x1="68281" y1="16389" x2="68281" y2="16389"/>
                        <a14:backgroundMark x1="68281" y1="16389" x2="68281" y2="16389"/>
                        <a14:backgroundMark x1="75000" y1="16667" x2="12188" y2="19167"/>
                        <a14:backgroundMark x1="11875" y1="13889" x2="77188" y2="14444"/>
                        <a14:backgroundMark x1="79688" y1="26667" x2="10469" y2="28333"/>
                      </a14:backgroundRemoval>
                    </a14:imgEffect>
                  </a14:imgLayer>
                </a14:imgProps>
              </a:ext>
              <a:ext uri="{28A0092B-C50C-407E-A947-70E740481C1C}">
                <a14:useLocalDpi xmlns:a14="http://schemas.microsoft.com/office/drawing/2010/main" val="0"/>
              </a:ext>
            </a:extLst>
          </a:blip>
          <a:srcRect l="80114" t="43522" b="19037"/>
          <a:stretch/>
        </p:blipFill>
        <p:spPr bwMode="auto">
          <a:xfrm>
            <a:off x="5647299" y="1164399"/>
            <a:ext cx="1212272" cy="12838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53846" y1="42529" x2="53846" y2="42529"/>
                        <a14:foregroundMark x1="43956" y1="64368" x2="43956" y2="64368"/>
                      </a14:backgroundRemoval>
                    </a14:imgEffect>
                  </a14:imgLayer>
                </a14:imgProps>
              </a:ext>
            </a:extLst>
          </a:blip>
          <a:stretch>
            <a:fillRect/>
          </a:stretch>
        </p:blipFill>
        <p:spPr>
          <a:xfrm>
            <a:off x="6509470" y="2261731"/>
            <a:ext cx="866775" cy="828675"/>
          </a:xfrm>
          <a:prstGeom prst="rect">
            <a:avLst/>
          </a:prstGeom>
        </p:spPr>
      </p:pic>
      <p:pic>
        <p:nvPicPr>
          <p:cNvPr id="23" name="Picture 2" descr="O que é pipeline de vendas? Como criar um? | Blog do Agendor"/>
          <p:cNvPicPr>
            <a:picLocks noGrp="1" noChangeAspect="1" noChangeArrowheads="1"/>
          </p:cNvPicPr>
          <p:nvPr>
            <p:ph idx="1"/>
          </p:nvPr>
        </p:nvPicPr>
        <p:blipFill>
          <a:blip r:embed="rId9">
            <a:extLst>
              <a:ext uri="{BEBA8EAE-BF5A-486C-A8C5-ECC9F3942E4B}">
                <a14:imgProps xmlns:a14="http://schemas.microsoft.com/office/drawing/2010/main">
                  <a14:imgLayer r:embed="rId6">
                    <a14:imgEffect>
                      <a14:backgroundRemoval t="16360" b="89980" l="44429" r="97857">
                        <a14:foregroundMark x1="64143" y1="30266" x2="64143" y2="30266"/>
                        <a14:foregroundMark x1="55143" y1="73211" x2="55143" y2="73211"/>
                        <a14:foregroundMark x1="78000" y1="29448" x2="78000" y2="29448"/>
                        <a14:foregroundMark x1="77429" y1="32311" x2="77429" y2="32311"/>
                      </a14:backgroundRemoval>
                    </a14:imgEffect>
                  </a14:imgLayer>
                </a14:imgProps>
              </a:ext>
              <a:ext uri="{28A0092B-C50C-407E-A947-70E740481C1C}">
                <a14:useLocalDpi xmlns:a14="http://schemas.microsoft.com/office/drawing/2010/main" val="0"/>
              </a:ext>
            </a:extLst>
          </a:blip>
          <a:srcRect/>
          <a:stretch>
            <a:fillRect/>
          </a:stretch>
        </p:blipFill>
        <p:spPr bwMode="auto">
          <a:xfrm>
            <a:off x="5801922" y="2132722"/>
            <a:ext cx="6228909" cy="435133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9692243" y="3067677"/>
            <a:ext cx="1861687" cy="646331"/>
          </a:xfrm>
          <a:prstGeom prst="rect">
            <a:avLst/>
          </a:prstGeom>
          <a:solidFill>
            <a:srgbClr val="DB9537"/>
          </a:solidFill>
        </p:spPr>
        <p:txBody>
          <a:bodyPr wrap="square" rtlCol="1">
            <a:spAutoFit/>
          </a:bodyPr>
          <a:lstStyle/>
          <a:p>
            <a:r>
              <a:rPr lang="en-US" dirty="0">
                <a:solidFill>
                  <a:schemeClr val="bg1"/>
                </a:solidFill>
              </a:rPr>
              <a:t>Model Classifications</a:t>
            </a:r>
          </a:p>
        </p:txBody>
      </p:sp>
      <p:sp>
        <p:nvSpPr>
          <p:cNvPr id="22" name="TextBox 21"/>
          <p:cNvSpPr txBox="1"/>
          <p:nvPr/>
        </p:nvSpPr>
        <p:spPr>
          <a:xfrm>
            <a:off x="9488151" y="3762685"/>
            <a:ext cx="1637973" cy="646331"/>
          </a:xfrm>
          <a:prstGeom prst="rect">
            <a:avLst/>
          </a:prstGeom>
          <a:solidFill>
            <a:srgbClr val="D31E34"/>
          </a:solidFill>
        </p:spPr>
        <p:txBody>
          <a:bodyPr wrap="square" rtlCol="1">
            <a:spAutoFit/>
          </a:bodyPr>
          <a:lstStyle/>
          <a:p>
            <a:r>
              <a:rPr lang="en-US" dirty="0">
                <a:solidFill>
                  <a:schemeClr val="bg1"/>
                </a:solidFill>
              </a:rPr>
              <a:t>Classes Grid Parameters</a:t>
            </a:r>
          </a:p>
        </p:txBody>
      </p:sp>
      <p:sp>
        <p:nvSpPr>
          <p:cNvPr id="24" name="TextBox 23"/>
          <p:cNvSpPr txBox="1"/>
          <p:nvPr/>
        </p:nvSpPr>
        <p:spPr>
          <a:xfrm>
            <a:off x="9035333" y="4536674"/>
            <a:ext cx="1738684" cy="523220"/>
          </a:xfrm>
          <a:prstGeom prst="rect">
            <a:avLst/>
          </a:prstGeom>
          <a:solidFill>
            <a:srgbClr val="157A6E"/>
          </a:solidFill>
        </p:spPr>
        <p:txBody>
          <a:bodyPr wrap="square" rtlCol="1">
            <a:spAutoFit/>
          </a:bodyPr>
          <a:lstStyle/>
          <a:p>
            <a:pPr lvl="0"/>
            <a:r>
              <a:rPr lang="en-US" sz="1400" dirty="0">
                <a:solidFill>
                  <a:schemeClr val="bg1"/>
                </a:solidFill>
              </a:rPr>
              <a:t>SMOTE /Class weight w\or Bagging</a:t>
            </a:r>
          </a:p>
        </p:txBody>
      </p:sp>
      <p:sp>
        <p:nvSpPr>
          <p:cNvPr id="25" name="TextBox 24"/>
          <p:cNvSpPr txBox="1"/>
          <p:nvPr/>
        </p:nvSpPr>
        <p:spPr>
          <a:xfrm rot="10800000" flipH="1" flipV="1">
            <a:off x="8862440" y="5266243"/>
            <a:ext cx="1563203" cy="430887"/>
          </a:xfrm>
          <a:prstGeom prst="rect">
            <a:avLst/>
          </a:prstGeom>
          <a:solidFill>
            <a:srgbClr val="499E9E"/>
          </a:solidFill>
        </p:spPr>
        <p:txBody>
          <a:bodyPr wrap="square" rtlCol="1">
            <a:spAutoFit/>
          </a:bodyPr>
          <a:lstStyle/>
          <a:p>
            <a:pPr lvl="0"/>
            <a:r>
              <a:rPr lang="en-US" sz="2200" dirty="0">
                <a:solidFill>
                  <a:schemeClr val="bg1"/>
                </a:solidFill>
              </a:rPr>
              <a:t>Grid Search</a:t>
            </a:r>
          </a:p>
        </p:txBody>
      </p:sp>
      <p:sp>
        <p:nvSpPr>
          <p:cNvPr id="26" name="TextBox 25"/>
          <p:cNvSpPr txBox="1"/>
          <p:nvPr/>
        </p:nvSpPr>
        <p:spPr>
          <a:xfrm>
            <a:off x="668951" y="1500527"/>
            <a:ext cx="3743920" cy="5170646"/>
          </a:xfrm>
          <a:prstGeom prst="rect">
            <a:avLst/>
          </a:prstGeom>
          <a:noFill/>
        </p:spPr>
        <p:txBody>
          <a:bodyPr wrap="square" rtlCol="1">
            <a:spAutoFit/>
          </a:bodyPr>
          <a:lstStyle/>
          <a:p>
            <a:pPr marL="285750" indent="-285750">
              <a:buFont typeface="Arial" panose="020B0604020202020204" pitchFamily="34" charset="0"/>
              <a:buChar char="•"/>
            </a:pPr>
            <a:r>
              <a:rPr lang="en-US" sz="2000" dirty="0"/>
              <a:t>Scores used: F1, Accuracy, f beta</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Classes and methods:</a:t>
            </a:r>
          </a:p>
          <a:p>
            <a:pPr marL="800100" lvl="1" indent="-342900">
              <a:lnSpc>
                <a:spcPct val="150000"/>
              </a:lnSpc>
              <a:buFont typeface="Arial" panose="020B0604020202020204" pitchFamily="34" charset="0"/>
              <a:buChar char="•"/>
            </a:pPr>
            <a:r>
              <a:rPr lang="en-US" sz="2000" dirty="0"/>
              <a:t>RF, LR, NB, DT, SVC</a:t>
            </a:r>
          </a:p>
          <a:p>
            <a:pPr marL="800100" lvl="1" indent="-342900">
              <a:lnSpc>
                <a:spcPct val="150000"/>
              </a:lnSpc>
              <a:buFont typeface="Arial" panose="020B0604020202020204" pitchFamily="34" charset="0"/>
              <a:buChar char="•"/>
            </a:pPr>
            <a:r>
              <a:rPr lang="en-US" sz="2000" dirty="0"/>
              <a:t>Cross Validation &amp; </a:t>
            </a:r>
            <a:r>
              <a:rPr lang="en-US" sz="2000" dirty="0" err="1"/>
              <a:t>Grid_search</a:t>
            </a:r>
            <a:endParaRPr lang="en-US" sz="2000" dirty="0"/>
          </a:p>
          <a:p>
            <a:pPr marL="800100" lvl="1" indent="-342900">
              <a:lnSpc>
                <a:spcPct val="150000"/>
              </a:lnSpc>
              <a:buFont typeface="Arial" panose="020B0604020202020204" pitchFamily="34" charset="0"/>
              <a:buChar char="•"/>
            </a:pPr>
            <a:r>
              <a:rPr lang="en-US" sz="2000" dirty="0"/>
              <a:t>Voting\Bagging</a:t>
            </a:r>
          </a:p>
          <a:p>
            <a:pPr marL="800100" lvl="1" indent="-342900">
              <a:lnSpc>
                <a:spcPct val="150000"/>
              </a:lnSpc>
              <a:buFont typeface="Arial" panose="020B0604020202020204" pitchFamily="34" charset="0"/>
              <a:buChar char="•"/>
            </a:pPr>
            <a:r>
              <a:rPr lang="en-US" sz="2000" dirty="0" err="1"/>
              <a:t>Kidron</a:t>
            </a:r>
            <a:r>
              <a:rPr lang="en-US" sz="2000" dirty="0"/>
              <a:t> Classifier</a:t>
            </a:r>
          </a:p>
          <a:p>
            <a:pPr marL="800100" lvl="1" indent="-342900">
              <a:lnSpc>
                <a:spcPct val="150000"/>
              </a:lnSpc>
              <a:buFont typeface="Arial" panose="020B0604020202020204" pitchFamily="34" charset="0"/>
              <a:buChar char="•"/>
            </a:pPr>
            <a:r>
              <a:rPr lang="en-US" sz="2000" dirty="0"/>
              <a:t>PCA</a:t>
            </a:r>
          </a:p>
          <a:p>
            <a:pPr marL="800100" lvl="1" indent="-342900">
              <a:lnSpc>
                <a:spcPct val="150000"/>
              </a:lnSpc>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scores for each class and its </a:t>
            </a:r>
            <a:r>
              <a:rPr lang="en-US" sz="2000" dirty="0" err="1"/>
              <a:t>grid_param</a:t>
            </a:r>
            <a:r>
              <a:rPr lang="en-US" sz="2000" dirty="0"/>
              <a:t> were reviewed</a:t>
            </a:r>
          </a:p>
        </p:txBody>
      </p:sp>
    </p:spTree>
    <p:extLst>
      <p:ext uri="{BB962C8B-B14F-4D97-AF65-F5344CB8AC3E}">
        <p14:creationId xmlns:p14="http://schemas.microsoft.com/office/powerpoint/2010/main" val="3392243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36" y="273869"/>
            <a:ext cx="10515600" cy="1325563"/>
          </a:xfrm>
        </p:spPr>
        <p:txBody>
          <a:bodyPr>
            <a:normAutofit fontScale="90000"/>
          </a:bodyPr>
          <a:lstStyle/>
          <a:p>
            <a:pPr algn="ctr"/>
            <a:r>
              <a:rPr lang="en-US" sz="5400" b="1" dirty="0"/>
              <a:t>Modeling</a:t>
            </a:r>
            <a:br>
              <a:rPr lang="en-US" sz="5400" b="1" dirty="0"/>
            </a:br>
            <a:r>
              <a:rPr lang="en-US" sz="3600" dirty="0"/>
              <a:t>Model Comparisons</a:t>
            </a:r>
            <a:endParaRPr lang="he-IL" sz="5400" dirty="0"/>
          </a:p>
        </p:txBody>
      </p:sp>
      <p:graphicFrame>
        <p:nvGraphicFramePr>
          <p:cNvPr id="13" name="Table 12"/>
          <p:cNvGraphicFramePr>
            <a:graphicFrameLocks noGrp="1"/>
          </p:cNvGraphicFramePr>
          <p:nvPr>
            <p:extLst>
              <p:ext uri="{D42A27DB-BD31-4B8C-83A1-F6EECF244321}">
                <p14:modId xmlns:p14="http://schemas.microsoft.com/office/powerpoint/2010/main" val="3717087193"/>
              </p:ext>
            </p:extLst>
          </p:nvPr>
        </p:nvGraphicFramePr>
        <p:xfrm>
          <a:off x="1527438" y="1712956"/>
          <a:ext cx="9155595" cy="4699768"/>
        </p:xfrm>
        <a:graphic>
          <a:graphicData uri="http://schemas.openxmlformats.org/drawingml/2006/table">
            <a:tbl>
              <a:tblPr rtl="1" firstRow="1" bandRow="1">
                <a:tableStyleId>{D113A9D2-9D6B-4929-AA2D-F23B5EE8CBE7}</a:tableStyleId>
              </a:tblPr>
              <a:tblGrid>
                <a:gridCol w="1511968">
                  <a:extLst>
                    <a:ext uri="{9D8B030D-6E8A-4147-A177-3AD203B41FA5}">
                      <a16:colId xmlns:a16="http://schemas.microsoft.com/office/drawing/2014/main" val="2417305813"/>
                    </a:ext>
                  </a:extLst>
                </a:gridCol>
                <a:gridCol w="1511968">
                  <a:extLst>
                    <a:ext uri="{9D8B030D-6E8A-4147-A177-3AD203B41FA5}">
                      <a16:colId xmlns:a16="http://schemas.microsoft.com/office/drawing/2014/main" val="110043391"/>
                    </a:ext>
                  </a:extLst>
                </a:gridCol>
                <a:gridCol w="1511968">
                  <a:extLst>
                    <a:ext uri="{9D8B030D-6E8A-4147-A177-3AD203B41FA5}">
                      <a16:colId xmlns:a16="http://schemas.microsoft.com/office/drawing/2014/main" val="3269326733"/>
                    </a:ext>
                  </a:extLst>
                </a:gridCol>
                <a:gridCol w="1511968">
                  <a:extLst>
                    <a:ext uri="{9D8B030D-6E8A-4147-A177-3AD203B41FA5}">
                      <a16:colId xmlns:a16="http://schemas.microsoft.com/office/drawing/2014/main" val="3757822175"/>
                    </a:ext>
                  </a:extLst>
                </a:gridCol>
                <a:gridCol w="1595755">
                  <a:extLst>
                    <a:ext uri="{9D8B030D-6E8A-4147-A177-3AD203B41FA5}">
                      <a16:colId xmlns:a16="http://schemas.microsoft.com/office/drawing/2014/main" val="2426122102"/>
                    </a:ext>
                  </a:extLst>
                </a:gridCol>
                <a:gridCol w="1511968">
                  <a:extLst>
                    <a:ext uri="{9D8B030D-6E8A-4147-A177-3AD203B41FA5}">
                      <a16:colId xmlns:a16="http://schemas.microsoft.com/office/drawing/2014/main" val="1334226967"/>
                    </a:ext>
                  </a:extLst>
                </a:gridCol>
              </a:tblGrid>
              <a:tr h="1222725">
                <a:tc>
                  <a:txBody>
                    <a:bodyPr/>
                    <a:lstStyle/>
                    <a:p>
                      <a:pPr algn="ctr" rtl="0"/>
                      <a:r>
                        <a:rPr lang="en-US" dirty="0"/>
                        <a:t>SVC</a:t>
                      </a:r>
                      <a:endParaRPr lang="he-IL" dirty="0"/>
                    </a:p>
                  </a:txBody>
                  <a:tcPr/>
                </a:tc>
                <a:tc>
                  <a:txBody>
                    <a:bodyPr/>
                    <a:lstStyle/>
                    <a:p>
                      <a:pPr algn="ctr" rtl="0"/>
                      <a:r>
                        <a:rPr lang="en-US" dirty="0"/>
                        <a:t>Naive Bayes</a:t>
                      </a:r>
                      <a:endParaRPr lang="he-IL" dirty="0"/>
                    </a:p>
                  </a:txBody>
                  <a:tcPr/>
                </a:tc>
                <a:tc>
                  <a:txBody>
                    <a:bodyPr/>
                    <a:lstStyle/>
                    <a:p>
                      <a:pPr algn="ctr" rtl="0"/>
                      <a:r>
                        <a:rPr lang="en-US" dirty="0"/>
                        <a:t>Logistic</a:t>
                      </a:r>
                      <a:r>
                        <a:rPr lang="en-US" baseline="0" dirty="0"/>
                        <a:t> Regression</a:t>
                      </a:r>
                      <a:endParaRPr lang="he-IL" dirty="0"/>
                    </a:p>
                  </a:txBody>
                  <a:tcPr/>
                </a:tc>
                <a:tc>
                  <a:txBody>
                    <a:bodyPr/>
                    <a:lstStyle/>
                    <a:p>
                      <a:pPr algn="ctr" rtl="0"/>
                      <a:r>
                        <a:rPr lang="en-US" dirty="0"/>
                        <a:t>Decision Tree</a:t>
                      </a:r>
                      <a:endParaRPr lang="he-IL" dirty="0"/>
                    </a:p>
                  </a:txBody>
                  <a:tcPr/>
                </a:tc>
                <a:tc>
                  <a:txBody>
                    <a:bodyPr/>
                    <a:lstStyle/>
                    <a:p>
                      <a:pPr algn="ctr" rtl="0"/>
                      <a:endParaRPr lang="en-US" b="1" dirty="0"/>
                    </a:p>
                    <a:p>
                      <a:pPr algn="l" rtl="0"/>
                      <a:r>
                        <a:rPr lang="en-US" sz="1800" b="1" dirty="0"/>
                        <a:t>                 Class</a:t>
                      </a:r>
                    </a:p>
                    <a:p>
                      <a:pPr algn="l" rtl="0"/>
                      <a:r>
                        <a:rPr lang="en-US" sz="1800" b="1" dirty="0"/>
                        <a:t>   Score</a:t>
                      </a:r>
                      <a:endParaRPr lang="he-IL" sz="1800" b="1" dirty="0"/>
                    </a:p>
                  </a:txBody>
                  <a:tcPr>
                    <a:lnR>
                      <a:noFill/>
                    </a:lnR>
                    <a:lnBlToTr w="12700" cap="flat" cmpd="sng" algn="ctr">
                      <a:solidFill>
                        <a:schemeClr val="tx1"/>
                      </a:solidFill>
                      <a:prstDash val="solid"/>
                      <a:round/>
                      <a:headEnd type="none" w="med" len="med"/>
                      <a:tailEnd type="none" w="med" len="med"/>
                    </a:lnBlToTr>
                  </a:tcPr>
                </a:tc>
                <a:tc>
                  <a:txBody>
                    <a:bodyPr/>
                    <a:lstStyle/>
                    <a:p>
                      <a:pPr algn="l" rtl="0"/>
                      <a:endParaRPr lang="he-IL" sz="1800" b="1" dirty="0"/>
                    </a:p>
                  </a:txBody>
                  <a:tcPr>
                    <a:lnL>
                      <a:noFill/>
                    </a:lnL>
                    <a:lnR w="6350" cap="flat" cmpd="sng" algn="ctr">
                      <a:noFill/>
                      <a:prstDash val="solid"/>
                      <a:miter lim="800000"/>
                    </a:lnR>
                    <a:lnT w="6350" cap="flat" cmpd="sng" algn="ctr">
                      <a:noFill/>
                      <a:prstDash val="solid"/>
                      <a:miter lim="800000"/>
                    </a:lnT>
                    <a:lnB w="19050" cap="flat" cmpd="sng" algn="ctr">
                      <a:noFill/>
                      <a:prstDash val="solid"/>
                      <a:miter lim="800000"/>
                    </a:lnB>
                    <a:lnTlToBr w="12700" cmpd="sng">
                      <a:noFill/>
                      <a:prstDash val="solid"/>
                    </a:lnTlToBr>
                    <a:lnBlToTr w="12700" cap="flat" cmpd="sng" algn="ctr">
                      <a:noFill/>
                      <a:prstDash val="solid"/>
                      <a:round/>
                      <a:headEnd type="none" w="med" len="med"/>
                      <a:tailEnd type="none" w="med" len="med"/>
                    </a:lnBlToTr>
                  </a:tcPr>
                </a:tc>
                <a:extLst>
                  <a:ext uri="{0D108BD9-81ED-4DB2-BD59-A6C34878D82A}">
                    <a16:rowId xmlns:a16="http://schemas.microsoft.com/office/drawing/2014/main" val="4282494194"/>
                  </a:ext>
                </a:extLst>
              </a:tr>
              <a:tr h="611363">
                <a:tc>
                  <a:txBody>
                    <a:bodyPr/>
                    <a:lstStyle/>
                    <a:p>
                      <a:pPr algn="r" rtl="0"/>
                      <a:r>
                        <a:rPr lang="he-IL" sz="1800" kern="1200" dirty="0">
                          <a:effectLst/>
                        </a:rPr>
                        <a:t>0.9844</a:t>
                      </a:r>
                      <a:endParaRPr lang="he-IL" dirty="0"/>
                    </a:p>
                  </a:txBody>
                  <a:tcPr>
                    <a:lnB>
                      <a:noFill/>
                    </a:lnB>
                  </a:tcPr>
                </a:tc>
                <a:tc>
                  <a:txBody>
                    <a:bodyPr/>
                    <a:lstStyle/>
                    <a:p>
                      <a:pPr algn="r" rtl="0"/>
                      <a:r>
                        <a:rPr lang="he-IL" sz="1800" kern="1200" dirty="0">
                          <a:effectLst/>
                        </a:rPr>
                        <a:t>0.9559</a:t>
                      </a:r>
                      <a:endParaRPr lang="he-IL" dirty="0"/>
                    </a:p>
                  </a:txBody>
                  <a:tcPr>
                    <a:lnB>
                      <a:noFill/>
                    </a:lnB>
                  </a:tcPr>
                </a:tc>
                <a:tc>
                  <a:txBody>
                    <a:bodyPr/>
                    <a:lstStyle/>
                    <a:p>
                      <a:pPr algn="r" rtl="0"/>
                      <a:r>
                        <a:rPr lang="he-IL" sz="1800" kern="1200" dirty="0">
                          <a:effectLst/>
                        </a:rPr>
                        <a:t>0.9792</a:t>
                      </a:r>
                      <a:endParaRPr lang="he-IL" dirty="0"/>
                    </a:p>
                  </a:txBody>
                  <a:tcPr>
                    <a:lnB>
                      <a:noFill/>
                    </a:lnB>
                  </a:tcPr>
                </a:tc>
                <a:tc>
                  <a:txBody>
                    <a:bodyPr/>
                    <a:lstStyle/>
                    <a:p>
                      <a:pPr algn="r" rtl="0"/>
                      <a:r>
                        <a:rPr lang="he-IL" sz="1800" kern="1200" dirty="0">
                          <a:effectLst/>
                        </a:rPr>
                        <a:t>0.9769</a:t>
                      </a:r>
                      <a:endParaRPr lang="he-IL" dirty="0"/>
                    </a:p>
                  </a:txBody>
                  <a:tcPr>
                    <a:lnB>
                      <a:noFill/>
                    </a:lnB>
                  </a:tcPr>
                </a:tc>
                <a:tc>
                  <a:txBody>
                    <a:bodyPr/>
                    <a:lstStyle/>
                    <a:p>
                      <a:pPr algn="ctr" rtl="0"/>
                      <a:r>
                        <a:rPr lang="en-US" dirty="0"/>
                        <a:t>F1</a:t>
                      </a:r>
                      <a:endParaRPr lang="he-IL" b="1" dirty="0"/>
                    </a:p>
                  </a:txBody>
                  <a:tcPr>
                    <a:lnB>
                      <a:noFill/>
                    </a:lnB>
                  </a:tcPr>
                </a:tc>
                <a:tc rowSpan="3">
                  <a:txBody>
                    <a:bodyPr/>
                    <a:lstStyle/>
                    <a:p>
                      <a:pPr algn="ctr" rtl="0"/>
                      <a:endParaRPr lang="he-IL" b="1" dirty="0"/>
                    </a:p>
                    <a:p>
                      <a:pPr algn="ctr" rtl="0"/>
                      <a:endParaRPr lang="en-US" b="1" dirty="0"/>
                    </a:p>
                    <a:p>
                      <a:pPr algn="ctr" rtl="0"/>
                      <a:r>
                        <a:rPr lang="en-US" b="1" dirty="0"/>
                        <a:t>Grid Search</a:t>
                      </a:r>
                      <a:r>
                        <a:rPr lang="en-US" b="1" baseline="0" dirty="0"/>
                        <a:t> Pipeline</a:t>
                      </a:r>
                      <a:endParaRPr lang="he-IL" b="1" dirty="0"/>
                    </a:p>
                  </a:txBody>
                  <a:tcPr>
                    <a:lnT w="19050" cap="flat" cmpd="sng" algn="ctr">
                      <a:noFill/>
                      <a:prstDash val="solid"/>
                      <a:miter lim="800000"/>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0094064"/>
                  </a:ext>
                </a:extLst>
              </a:tr>
              <a:tr h="716420">
                <a:tc>
                  <a:txBody>
                    <a:bodyPr/>
                    <a:lstStyle/>
                    <a:p>
                      <a:pPr algn="r" rtl="0"/>
                      <a:r>
                        <a:rPr lang="he-IL" sz="1800" kern="1200" dirty="0">
                          <a:effectLst/>
                        </a:rPr>
                        <a:t>0.9849</a:t>
                      </a:r>
                      <a:endParaRPr lang="he-IL" dirty="0"/>
                    </a:p>
                  </a:txBody>
                  <a:tcPr>
                    <a:lnL w="6350" cap="flat" cmpd="sng" algn="ctr">
                      <a:noFill/>
                      <a:prstDash val="solid"/>
                      <a:miter lim="800000"/>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a:r>
                        <a:rPr lang="he-IL" dirty="0">
                          <a:effectLst/>
                        </a:rPr>
                        <a:t>0.9569 </a:t>
                      </a:r>
                      <a:endParaRPr lang="he-IL"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a:r>
                        <a:rPr lang="he-IL" sz="1800" kern="1200" dirty="0">
                          <a:effectLst/>
                        </a:rPr>
                        <a:t>0.9798</a:t>
                      </a:r>
                      <a:endParaRPr lang="he-IL"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a:r>
                        <a:rPr lang="he-IL" sz="1800" kern="1200" dirty="0">
                          <a:effectLst/>
                        </a:rPr>
                        <a:t>0.9771</a:t>
                      </a:r>
                      <a:endParaRPr lang="he-IL"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a:r>
                        <a:rPr lang="en-US" dirty="0"/>
                        <a:t>Accuracy</a:t>
                      </a:r>
                      <a:endParaRPr lang="he-IL" b="1"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rtl="0"/>
                      <a:endParaRPr lang="he-IL" b="1" dirty="0"/>
                    </a:p>
                  </a:txBody>
                  <a:tcPr/>
                </a:tc>
                <a:extLst>
                  <a:ext uri="{0D108BD9-81ED-4DB2-BD59-A6C34878D82A}">
                    <a16:rowId xmlns:a16="http://schemas.microsoft.com/office/drawing/2014/main" val="34259736"/>
                  </a:ext>
                </a:extLst>
              </a:tr>
              <a:tr h="716420">
                <a:tc>
                  <a:txBody>
                    <a:bodyPr/>
                    <a:lstStyle/>
                    <a:p>
                      <a:pPr marL="0" algn="r" defTabSz="914400" rtl="0" eaLnBrk="1" latinLnBrk="0" hangingPunct="1"/>
                      <a:r>
                        <a:rPr lang="he-IL" sz="1800" kern="1200" dirty="0">
                          <a:solidFill>
                            <a:schemeClr val="lt1"/>
                          </a:solidFill>
                          <a:effectLst/>
                          <a:latin typeface="+mn-lt"/>
                          <a:ea typeface="+mn-ea"/>
                          <a:cs typeface="+mn-cs"/>
                        </a:rPr>
                        <a:t>0.8808</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r>
                        <a:rPr lang="he-IL" sz="1800" kern="1200" dirty="0">
                          <a:solidFill>
                            <a:schemeClr val="lt1"/>
                          </a:solidFill>
                          <a:effectLst/>
                          <a:latin typeface="+mn-lt"/>
                          <a:ea typeface="+mn-ea"/>
                          <a:cs typeface="+mn-cs"/>
                        </a:rPr>
                        <a:t>0.9044</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r>
                        <a:rPr lang="he-IL" sz="1800" kern="1200" dirty="0">
                          <a:solidFill>
                            <a:schemeClr val="lt1"/>
                          </a:solidFill>
                          <a:effectLst/>
                          <a:latin typeface="+mn-lt"/>
                          <a:ea typeface="+mn-ea"/>
                          <a:cs typeface="+mn-cs"/>
                        </a:rPr>
                        <a:t>0.9266</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r>
                        <a:rPr lang="he-IL" sz="1800" kern="1200" dirty="0">
                          <a:solidFill>
                            <a:schemeClr val="lt1"/>
                          </a:solidFill>
                          <a:effectLst/>
                          <a:latin typeface="+mn-lt"/>
                          <a:ea typeface="+mn-ea"/>
                          <a:cs typeface="+mn-cs"/>
                        </a:rPr>
                        <a:t>0.9273</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b="0" dirty="0"/>
                        <a:t>F</a:t>
                      </a:r>
                      <a:r>
                        <a:rPr lang="en-US" b="0" baseline="0" dirty="0"/>
                        <a:t> Beta</a:t>
                      </a:r>
                      <a:endParaRPr lang="he-IL" b="0" dirty="0"/>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rtl="0"/>
                      <a:endParaRPr lang="he-IL"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4747873"/>
                  </a:ext>
                </a:extLst>
              </a:tr>
              <a:tr h="716420">
                <a:tc>
                  <a:txBody>
                    <a:bodyPr/>
                    <a:lstStyle/>
                    <a:p>
                      <a:pPr algn="r" rtl="0"/>
                      <a:r>
                        <a:rPr lang="he-IL" dirty="0"/>
                        <a:t>0.9878</a:t>
                      </a:r>
                    </a:p>
                  </a:txBody>
                  <a:tcPr>
                    <a:lnT w="12700" cap="flat" cmpd="sng" algn="ctr">
                      <a:solidFill>
                        <a:schemeClr val="tx1"/>
                      </a:solidFill>
                      <a:prstDash val="solid"/>
                      <a:round/>
                      <a:headEnd type="none" w="med" len="med"/>
                      <a:tailEnd type="none" w="med" len="med"/>
                    </a:lnT>
                  </a:tcPr>
                </a:tc>
                <a:tc>
                  <a:txBody>
                    <a:bodyPr/>
                    <a:lstStyle/>
                    <a:p>
                      <a:pPr algn="r" rtl="0"/>
                      <a:r>
                        <a:rPr lang="en-US" dirty="0"/>
                        <a:t>Not</a:t>
                      </a:r>
                      <a:r>
                        <a:rPr lang="en-US" baseline="0" dirty="0"/>
                        <a:t> tested</a:t>
                      </a:r>
                      <a:endParaRPr lang="he-IL" dirty="0"/>
                    </a:p>
                  </a:txBody>
                  <a:tcPr>
                    <a:lnT w="12700" cap="flat" cmpd="sng" algn="ctr">
                      <a:solidFill>
                        <a:schemeClr val="tx1"/>
                      </a:solidFill>
                      <a:prstDash val="solid"/>
                      <a:round/>
                      <a:headEnd type="none" w="med" len="med"/>
                      <a:tailEnd type="none" w="med" len="med"/>
                    </a:lnT>
                  </a:tcPr>
                </a:tc>
                <a:tc>
                  <a:txBody>
                    <a:bodyPr/>
                    <a:lstStyle/>
                    <a:p>
                      <a:pPr algn="r" rtl="0"/>
                      <a:r>
                        <a:rPr lang="he-IL" dirty="0"/>
                        <a:t>0.9837</a:t>
                      </a:r>
                    </a:p>
                  </a:txBody>
                  <a:tcPr>
                    <a:lnT w="12700" cap="flat" cmpd="sng" algn="ctr">
                      <a:solidFill>
                        <a:schemeClr val="tx1"/>
                      </a:solidFill>
                      <a:prstDash val="solid"/>
                      <a:round/>
                      <a:headEnd type="none" w="med" len="med"/>
                      <a:tailEnd type="none" w="med" len="med"/>
                    </a:lnT>
                  </a:tcPr>
                </a:tc>
                <a:tc>
                  <a:txBody>
                    <a:bodyPr/>
                    <a:lstStyle/>
                    <a:p>
                      <a:pPr algn="r" rtl="0"/>
                      <a:r>
                        <a:rPr lang="he-IL" dirty="0"/>
                        <a:t>0.9820</a:t>
                      </a:r>
                    </a:p>
                  </a:txBody>
                  <a:tcPr>
                    <a:lnT w="12700" cap="flat" cmpd="sng" algn="ctr">
                      <a:solidFill>
                        <a:schemeClr val="tx1"/>
                      </a:solidFill>
                      <a:prstDash val="solid"/>
                      <a:round/>
                      <a:headEnd type="none" w="med" len="med"/>
                      <a:tailEnd type="none" w="med" len="med"/>
                    </a:lnT>
                  </a:tcPr>
                </a:tc>
                <a:tc>
                  <a:txBody>
                    <a:bodyPr/>
                    <a:lstStyle/>
                    <a:p>
                      <a:pPr algn="ctr" rtl="0"/>
                      <a:r>
                        <a:rPr lang="en-US" dirty="0"/>
                        <a:t>F1</a:t>
                      </a:r>
                      <a:endParaRPr lang="he-IL" b="1" dirty="0"/>
                    </a:p>
                  </a:txBody>
                  <a:tcPr>
                    <a:lnT w="12700" cap="flat" cmpd="sng" algn="ctr">
                      <a:solidFill>
                        <a:schemeClr val="tx1"/>
                      </a:solidFill>
                      <a:prstDash val="solid"/>
                      <a:round/>
                      <a:headEnd type="none" w="med" len="med"/>
                      <a:tailEnd type="none" w="med" len="med"/>
                    </a:lnT>
                  </a:tcPr>
                </a:tc>
                <a:tc rowSpan="2">
                  <a:txBody>
                    <a:bodyPr/>
                    <a:lstStyle/>
                    <a:p>
                      <a:pPr algn="ctr" rtl="0"/>
                      <a:endParaRPr lang="en-US" b="1" dirty="0"/>
                    </a:p>
                    <a:p>
                      <a:pPr algn="ctr" rtl="0"/>
                      <a:r>
                        <a:rPr lang="en-US" b="1" dirty="0"/>
                        <a:t>Bagging </a:t>
                      </a:r>
                      <a:r>
                        <a:rPr lang="en-US" b="1" baseline="0" dirty="0"/>
                        <a:t>Pipeline</a:t>
                      </a:r>
                      <a:endParaRPr lang="he-IL" b="1"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00332874"/>
                  </a:ext>
                </a:extLst>
              </a:tr>
              <a:tr h="716420">
                <a:tc>
                  <a:txBody>
                    <a:bodyPr/>
                    <a:lstStyle/>
                    <a:p>
                      <a:pPr algn="r" rtl="0"/>
                      <a:r>
                        <a:rPr lang="he-IL" dirty="0"/>
                        <a:t>0.9880</a:t>
                      </a:r>
                    </a:p>
                  </a:txBody>
                  <a:tcPr/>
                </a:tc>
                <a:tc>
                  <a:txBody>
                    <a:bodyPr/>
                    <a:lstStyle/>
                    <a:p>
                      <a:pPr algn="r" rtl="0"/>
                      <a:r>
                        <a:rPr lang="en-US" dirty="0"/>
                        <a:t>Not</a:t>
                      </a:r>
                      <a:r>
                        <a:rPr lang="en-US" baseline="0" dirty="0"/>
                        <a:t> tested</a:t>
                      </a:r>
                      <a:endParaRPr lang="he-IL" dirty="0"/>
                    </a:p>
                  </a:txBody>
                  <a:tcPr/>
                </a:tc>
                <a:tc>
                  <a:txBody>
                    <a:bodyPr/>
                    <a:lstStyle/>
                    <a:p>
                      <a:pPr algn="r" rtl="0"/>
                      <a:r>
                        <a:rPr lang="he-IL" dirty="0"/>
                        <a:t>0.9842</a:t>
                      </a:r>
                    </a:p>
                  </a:txBody>
                  <a:tcPr/>
                </a:tc>
                <a:tc>
                  <a:txBody>
                    <a:bodyPr/>
                    <a:lstStyle/>
                    <a:p>
                      <a:pPr algn="r" rtl="0"/>
                      <a:r>
                        <a:rPr lang="he-IL" dirty="0"/>
                        <a:t>0.9826</a:t>
                      </a:r>
                    </a:p>
                  </a:txBody>
                  <a:tcPr/>
                </a:tc>
                <a:tc>
                  <a:txBody>
                    <a:bodyPr/>
                    <a:lstStyle/>
                    <a:p>
                      <a:pPr algn="ctr" rtl="0"/>
                      <a:r>
                        <a:rPr lang="en-US" dirty="0"/>
                        <a:t>Accuracy</a:t>
                      </a:r>
                      <a:endParaRPr lang="he-IL" b="1" dirty="0"/>
                    </a:p>
                  </a:txBody>
                  <a:tcPr/>
                </a:tc>
                <a:tc vMerge="1">
                  <a:txBody>
                    <a:bodyPr/>
                    <a:lstStyle/>
                    <a:p>
                      <a:pPr algn="ctr" rtl="0"/>
                      <a:endParaRPr lang="he-IL" b="1" dirty="0"/>
                    </a:p>
                  </a:txBody>
                  <a:tcPr/>
                </a:tc>
                <a:extLst>
                  <a:ext uri="{0D108BD9-81ED-4DB2-BD59-A6C34878D82A}">
                    <a16:rowId xmlns:a16="http://schemas.microsoft.com/office/drawing/2014/main" val="2507008234"/>
                  </a:ext>
                </a:extLst>
              </a:tr>
            </a:tbl>
          </a:graphicData>
        </a:graphic>
      </p:graphicFrame>
      <p:sp>
        <p:nvSpPr>
          <p:cNvPr id="4" name="Oval 3"/>
          <p:cNvSpPr/>
          <p:nvPr/>
        </p:nvSpPr>
        <p:spPr>
          <a:xfrm>
            <a:off x="9570720" y="4978400"/>
            <a:ext cx="1127760" cy="528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13245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93079" y="1916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Evaluation </a:t>
            </a:r>
          </a:p>
          <a:p>
            <a:pPr algn="ctr"/>
            <a:r>
              <a:rPr lang="en-US" sz="2800" dirty="0" err="1"/>
              <a:t>ROC_AUC_Score</a:t>
            </a:r>
            <a:endParaRPr lang="he-IL" sz="2800" dirty="0"/>
          </a:p>
        </p:txBody>
      </p:sp>
      <p:sp>
        <p:nvSpPr>
          <p:cNvPr id="3" name="TextBox 2"/>
          <p:cNvSpPr txBox="1"/>
          <p:nvPr/>
        </p:nvSpPr>
        <p:spPr>
          <a:xfrm>
            <a:off x="568834" y="1609672"/>
            <a:ext cx="6177406" cy="1477328"/>
          </a:xfrm>
          <a:prstGeom prst="rect">
            <a:avLst/>
          </a:prstGeom>
          <a:noFill/>
        </p:spPr>
        <p:txBody>
          <a:bodyPr wrap="square" rtlCol="1">
            <a:spAutoFit/>
          </a:bodyPr>
          <a:lstStyle/>
          <a:p>
            <a:pPr marL="285750" indent="-285750">
              <a:buFont typeface="Arial" panose="020B0604020202020204" pitchFamily="34" charset="0"/>
              <a:buChar char="•"/>
            </a:pPr>
            <a:r>
              <a:rPr lang="en-US" dirty="0"/>
              <a:t>Random Forest gave us the best AUC  score and the lowest variance distribution</a:t>
            </a:r>
            <a:endParaRPr lang="he-IL" dirty="0"/>
          </a:p>
          <a:p>
            <a:pPr marL="285750" indent="-285750">
              <a:buFont typeface="Arial" panose="020B0604020202020204" pitchFamily="34" charset="0"/>
              <a:buChar char="•"/>
            </a:pPr>
            <a:r>
              <a:rPr lang="he-IL" dirty="0"/>
              <a:t>SVC </a:t>
            </a:r>
            <a:r>
              <a:rPr lang="he-IL" dirty="0" err="1"/>
              <a:t>gives</a:t>
            </a:r>
            <a:r>
              <a:rPr lang="he-IL" dirty="0"/>
              <a:t> </a:t>
            </a:r>
            <a:r>
              <a:rPr lang="he-IL" dirty="0" err="1"/>
              <a:t>the</a:t>
            </a:r>
            <a:r>
              <a:rPr lang="he-IL" dirty="0"/>
              <a:t> </a:t>
            </a:r>
            <a:r>
              <a:rPr lang="he-IL" dirty="0" err="1"/>
              <a:t>best</a:t>
            </a:r>
            <a:r>
              <a:rPr lang="he-IL" dirty="0"/>
              <a:t> F1 </a:t>
            </a:r>
            <a:r>
              <a:rPr lang="he-IL" dirty="0" err="1"/>
              <a:t>score</a:t>
            </a:r>
            <a:endParaRPr lang="he-IL" dirty="0"/>
          </a:p>
          <a:p>
            <a:endParaRPr lang="en-US" dirty="0"/>
          </a:p>
          <a:p>
            <a:pPr marL="285750" indent="-285750">
              <a:buFont typeface="Arial" panose="020B0604020202020204" pitchFamily="34" charset="0"/>
              <a:buChar char="•"/>
            </a:pPr>
            <a:endParaRPr lang="en-US" dirty="0"/>
          </a:p>
        </p:txBody>
      </p:sp>
      <p:pic>
        <p:nvPicPr>
          <p:cNvPr id="12" name="Picture 11">
            <a:extLst>
              <a:ext uri="{FF2B5EF4-FFF2-40B4-BE49-F238E27FC236}">
                <a16:creationId xmlns:a16="http://schemas.microsoft.com/office/drawing/2014/main" id="{64B6543C-09F9-544B-8646-D50FED14B8E0}"/>
              </a:ext>
            </a:extLst>
          </p:cNvPr>
          <p:cNvPicPr>
            <a:picLocks noChangeAspect="1"/>
          </p:cNvPicPr>
          <p:nvPr/>
        </p:nvPicPr>
        <p:blipFill>
          <a:blip r:embed="rId2"/>
          <a:stretch>
            <a:fillRect/>
          </a:stretch>
        </p:blipFill>
        <p:spPr>
          <a:xfrm>
            <a:off x="6746240" y="1609672"/>
            <a:ext cx="5166028" cy="5101723"/>
          </a:xfrm>
          <a:prstGeom prst="rect">
            <a:avLst/>
          </a:prstGeom>
        </p:spPr>
      </p:pic>
      <p:pic>
        <p:nvPicPr>
          <p:cNvPr id="4" name="Picture 3">
            <a:extLst>
              <a:ext uri="{FF2B5EF4-FFF2-40B4-BE49-F238E27FC236}">
                <a16:creationId xmlns:a16="http://schemas.microsoft.com/office/drawing/2014/main" id="{4C4BAAD5-6C41-5A49-A24D-85FBA107A2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079" y="2461881"/>
            <a:ext cx="4460669" cy="4178393"/>
          </a:xfrm>
          <a:prstGeom prst="rect">
            <a:avLst/>
          </a:prstGeom>
        </p:spPr>
      </p:pic>
    </p:spTree>
    <p:extLst>
      <p:ext uri="{BB962C8B-B14F-4D97-AF65-F5344CB8AC3E}">
        <p14:creationId xmlns:p14="http://schemas.microsoft.com/office/powerpoint/2010/main" val="857662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693079" y="1916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Evaluation </a:t>
            </a:r>
          </a:p>
          <a:p>
            <a:pPr algn="ctr"/>
            <a:r>
              <a:rPr lang="en-US" sz="2800" dirty="0" err="1"/>
              <a:t>ROC_AUC_Score</a:t>
            </a:r>
            <a:endParaRPr lang="he-IL" sz="2800" dirty="0"/>
          </a:p>
        </p:txBody>
      </p:sp>
      <p:sp>
        <p:nvSpPr>
          <p:cNvPr id="3" name="TextBox 2"/>
          <p:cNvSpPr txBox="1"/>
          <p:nvPr/>
        </p:nvSpPr>
        <p:spPr>
          <a:xfrm>
            <a:off x="833120" y="1517205"/>
            <a:ext cx="4526280" cy="2308324"/>
          </a:xfrm>
          <a:prstGeom prst="rect">
            <a:avLst/>
          </a:prstGeom>
          <a:noFill/>
        </p:spPr>
        <p:txBody>
          <a:bodyPr wrap="square" rtlCol="1">
            <a:spAutoFit/>
          </a:bodyPr>
          <a:lstStyle/>
          <a:p>
            <a:pPr marL="285750" indent="-285750">
              <a:buFont typeface="Arial" panose="020B0604020202020204" pitchFamily="34" charset="0"/>
              <a:buChar char="•"/>
            </a:pPr>
            <a:r>
              <a:rPr lang="en-US" dirty="0"/>
              <a:t>Visually Random Forest gave the lower variance distribution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SVC using Bagging gives the highest FP score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But, Logistic Regression using Bagging gives the best separation between labels</a:t>
            </a:r>
            <a:endParaRPr lang="he-IL" dirty="0"/>
          </a:p>
        </p:txBody>
      </p:sp>
      <p:pic>
        <p:nvPicPr>
          <p:cNvPr id="9" name="Picture 8">
            <a:extLst>
              <a:ext uri="{FF2B5EF4-FFF2-40B4-BE49-F238E27FC236}">
                <a16:creationId xmlns:a16="http://schemas.microsoft.com/office/drawing/2014/main" id="{C893133B-37EC-0748-A1F6-949799BAD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120" y="3827473"/>
            <a:ext cx="4112601" cy="2791455"/>
          </a:xfrm>
          <a:prstGeom prst="rect">
            <a:avLst/>
          </a:prstGeom>
        </p:spPr>
      </p:pic>
      <p:pic>
        <p:nvPicPr>
          <p:cNvPr id="12" name="Picture 11">
            <a:extLst>
              <a:ext uri="{FF2B5EF4-FFF2-40B4-BE49-F238E27FC236}">
                <a16:creationId xmlns:a16="http://schemas.microsoft.com/office/drawing/2014/main" id="{64B6543C-09F9-544B-8646-D50FED14B8E0}"/>
              </a:ext>
            </a:extLst>
          </p:cNvPr>
          <p:cNvPicPr>
            <a:picLocks noChangeAspect="1"/>
          </p:cNvPicPr>
          <p:nvPr/>
        </p:nvPicPr>
        <p:blipFill>
          <a:blip r:embed="rId3"/>
          <a:stretch>
            <a:fillRect/>
          </a:stretch>
        </p:blipFill>
        <p:spPr>
          <a:xfrm>
            <a:off x="6746240" y="1517205"/>
            <a:ext cx="5166028" cy="5101723"/>
          </a:xfrm>
          <a:prstGeom prst="rect">
            <a:avLst/>
          </a:prstGeom>
        </p:spPr>
      </p:pic>
    </p:spTree>
    <p:extLst>
      <p:ext uri="{BB962C8B-B14F-4D97-AF65-F5344CB8AC3E}">
        <p14:creationId xmlns:p14="http://schemas.microsoft.com/office/powerpoint/2010/main" val="3249238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C5509-2E54-1845-BE13-35ECC29A0893}"/>
              </a:ext>
            </a:extLst>
          </p:cNvPr>
          <p:cNvSpPr>
            <a:spLocks noGrp="1"/>
          </p:cNvSpPr>
          <p:nvPr>
            <p:ph type="title"/>
          </p:nvPr>
        </p:nvSpPr>
        <p:spPr>
          <a:xfrm>
            <a:off x="838200" y="365125"/>
            <a:ext cx="10515600" cy="803275"/>
          </a:xfrm>
        </p:spPr>
        <p:txBody>
          <a:bodyPr>
            <a:normAutofit fontScale="90000"/>
          </a:bodyPr>
          <a:lstStyle/>
          <a:p>
            <a:pPr algn="ctr"/>
            <a:r>
              <a:rPr lang="en-US" sz="4000" b="1" dirty="0"/>
              <a:t>Evaluation</a:t>
            </a:r>
            <a:r>
              <a:rPr lang="en-US" sz="2800" b="1" dirty="0"/>
              <a:t/>
            </a:r>
            <a:br>
              <a:rPr lang="en-US" sz="2800" b="1" dirty="0"/>
            </a:br>
            <a:r>
              <a:rPr lang="en-US" sz="2800" dirty="0"/>
              <a:t>Random state\Test size affect distribution (F1 score)</a:t>
            </a:r>
          </a:p>
        </p:txBody>
      </p:sp>
      <p:pic>
        <p:nvPicPr>
          <p:cNvPr id="7" name="Picture 6">
            <a:extLst>
              <a:ext uri="{FF2B5EF4-FFF2-40B4-BE49-F238E27FC236}">
                <a16:creationId xmlns:a16="http://schemas.microsoft.com/office/drawing/2014/main" id="{F036EF85-A663-5A45-835A-59018B0C6549}"/>
              </a:ext>
            </a:extLst>
          </p:cNvPr>
          <p:cNvPicPr>
            <a:picLocks noChangeAspect="1"/>
          </p:cNvPicPr>
          <p:nvPr/>
        </p:nvPicPr>
        <p:blipFill>
          <a:blip r:embed="rId2"/>
          <a:stretch>
            <a:fillRect/>
          </a:stretch>
        </p:blipFill>
        <p:spPr>
          <a:xfrm>
            <a:off x="838200" y="2203129"/>
            <a:ext cx="4637563" cy="4490034"/>
          </a:xfrm>
          <a:prstGeom prst="rect">
            <a:avLst/>
          </a:prstGeom>
        </p:spPr>
      </p:pic>
      <p:pic>
        <p:nvPicPr>
          <p:cNvPr id="12" name="Picture 11">
            <a:extLst>
              <a:ext uri="{FF2B5EF4-FFF2-40B4-BE49-F238E27FC236}">
                <a16:creationId xmlns:a16="http://schemas.microsoft.com/office/drawing/2014/main" id="{E0325D59-B50C-CE4C-BD28-1199B47A7F72}"/>
              </a:ext>
            </a:extLst>
          </p:cNvPr>
          <p:cNvPicPr>
            <a:picLocks noChangeAspect="1"/>
          </p:cNvPicPr>
          <p:nvPr/>
        </p:nvPicPr>
        <p:blipFill rotWithShape="1">
          <a:blip r:embed="rId3"/>
          <a:srcRect l="6965" t="3486" r="63046" b="86638"/>
          <a:stretch/>
        </p:blipFill>
        <p:spPr>
          <a:xfrm>
            <a:off x="5162032" y="1574800"/>
            <a:ext cx="1867936" cy="607512"/>
          </a:xfrm>
          <a:prstGeom prst="rect">
            <a:avLst/>
          </a:prstGeom>
        </p:spPr>
      </p:pic>
      <p:pic>
        <p:nvPicPr>
          <p:cNvPr id="6" name="Picture 5">
            <a:extLst>
              <a:ext uri="{FF2B5EF4-FFF2-40B4-BE49-F238E27FC236}">
                <a16:creationId xmlns:a16="http://schemas.microsoft.com/office/drawing/2014/main" id="{287759AA-759F-1549-BB85-9DA89363FE22}"/>
              </a:ext>
            </a:extLst>
          </p:cNvPr>
          <p:cNvPicPr>
            <a:picLocks noChangeAspect="1"/>
          </p:cNvPicPr>
          <p:nvPr/>
        </p:nvPicPr>
        <p:blipFill>
          <a:blip r:embed="rId4"/>
          <a:stretch>
            <a:fillRect/>
          </a:stretch>
        </p:blipFill>
        <p:spPr>
          <a:xfrm>
            <a:off x="6517290" y="2203129"/>
            <a:ext cx="4651440" cy="4503468"/>
          </a:xfrm>
          <a:prstGeom prst="rect">
            <a:avLst/>
          </a:prstGeom>
        </p:spPr>
      </p:pic>
      <p:sp>
        <p:nvSpPr>
          <p:cNvPr id="3" name="TextBox 2"/>
          <p:cNvSpPr txBox="1"/>
          <p:nvPr/>
        </p:nvSpPr>
        <p:spPr>
          <a:xfrm>
            <a:off x="2784592" y="1729698"/>
            <a:ext cx="2377440" cy="369332"/>
          </a:xfrm>
          <a:prstGeom prst="rect">
            <a:avLst/>
          </a:prstGeom>
          <a:noFill/>
        </p:spPr>
        <p:txBody>
          <a:bodyPr wrap="square" rtlCol="1">
            <a:spAutoFit/>
          </a:bodyPr>
          <a:lstStyle/>
          <a:p>
            <a:r>
              <a:rPr lang="en-US" dirty="0"/>
              <a:t>Test size</a:t>
            </a:r>
            <a:endParaRPr lang="he-IL" dirty="0"/>
          </a:p>
        </p:txBody>
      </p:sp>
      <p:sp>
        <p:nvSpPr>
          <p:cNvPr id="8" name="TextBox 7"/>
          <p:cNvSpPr txBox="1"/>
          <p:nvPr/>
        </p:nvSpPr>
        <p:spPr>
          <a:xfrm>
            <a:off x="8114264" y="1729698"/>
            <a:ext cx="2377440" cy="369332"/>
          </a:xfrm>
          <a:prstGeom prst="rect">
            <a:avLst/>
          </a:prstGeom>
          <a:noFill/>
        </p:spPr>
        <p:txBody>
          <a:bodyPr wrap="square" rtlCol="1">
            <a:spAutoFit/>
          </a:bodyPr>
          <a:lstStyle/>
          <a:p>
            <a:r>
              <a:rPr lang="en-US" dirty="0"/>
              <a:t>Random state</a:t>
            </a:r>
            <a:endParaRPr lang="he-IL" dirty="0"/>
          </a:p>
        </p:txBody>
      </p:sp>
    </p:spTree>
    <p:extLst>
      <p:ext uri="{BB962C8B-B14F-4D97-AF65-F5344CB8AC3E}">
        <p14:creationId xmlns:p14="http://schemas.microsoft.com/office/powerpoint/2010/main" val="1049748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77754" y="-94510"/>
            <a:ext cx="10515600" cy="1325563"/>
          </a:xfrm>
        </p:spPr>
        <p:txBody>
          <a:bodyPr>
            <a:normAutofit/>
          </a:bodyPr>
          <a:lstStyle/>
          <a:p>
            <a:pPr algn="ctr"/>
            <a:r>
              <a:rPr lang="en-US" sz="3600" b="1" dirty="0"/>
              <a:t>Evaluation</a:t>
            </a:r>
            <a:r>
              <a:rPr lang="en-US" sz="5400" b="1" dirty="0"/>
              <a:t/>
            </a:r>
            <a:br>
              <a:rPr lang="en-US" sz="5400" b="1" dirty="0"/>
            </a:br>
            <a:r>
              <a:rPr lang="en-US" sz="2800" dirty="0"/>
              <a:t>Feature importance using SHAP explainer</a:t>
            </a:r>
            <a:endParaRPr lang="he-IL" sz="2800" dirty="0"/>
          </a:p>
        </p:txBody>
      </p:sp>
      <p:sp>
        <p:nvSpPr>
          <p:cNvPr id="9" name="TextBox 8"/>
          <p:cNvSpPr txBox="1"/>
          <p:nvPr/>
        </p:nvSpPr>
        <p:spPr>
          <a:xfrm>
            <a:off x="-372472" y="1096241"/>
            <a:ext cx="12448209" cy="400110"/>
          </a:xfrm>
          <a:prstGeom prst="rect">
            <a:avLst/>
          </a:prstGeom>
          <a:noFill/>
        </p:spPr>
        <p:txBody>
          <a:bodyPr wrap="square" rtlCol="1">
            <a:spAutoFit/>
          </a:bodyPr>
          <a:lstStyle/>
          <a:p>
            <a:pPr algn="ctr"/>
            <a:r>
              <a:rPr lang="en-US" sz="2000" dirty="0"/>
              <a:t>A few genes were found to be important in at least two out of 3 three different models</a:t>
            </a:r>
          </a:p>
        </p:txBody>
      </p:sp>
      <p:grpSp>
        <p:nvGrpSpPr>
          <p:cNvPr id="7" name="Group 6">
            <a:extLst>
              <a:ext uri="{FF2B5EF4-FFF2-40B4-BE49-F238E27FC236}">
                <a16:creationId xmlns:a16="http://schemas.microsoft.com/office/drawing/2014/main" id="{56B5CAD4-A30B-4546-991F-8F9125F00203}"/>
              </a:ext>
            </a:extLst>
          </p:cNvPr>
          <p:cNvGrpSpPr/>
          <p:nvPr/>
        </p:nvGrpSpPr>
        <p:grpSpPr>
          <a:xfrm>
            <a:off x="5215534" y="1619482"/>
            <a:ext cx="4446635" cy="2510639"/>
            <a:chOff x="5215534" y="1619482"/>
            <a:chExt cx="4446635" cy="2510639"/>
          </a:xfrm>
        </p:grpSpPr>
        <p:pic>
          <p:nvPicPr>
            <p:cNvPr id="4" name="Picture 3"/>
            <p:cNvPicPr>
              <a:picLocks noChangeAspect="1"/>
            </p:cNvPicPr>
            <p:nvPr/>
          </p:nvPicPr>
          <p:blipFill>
            <a:blip r:embed="rId3"/>
            <a:stretch>
              <a:fillRect/>
            </a:stretch>
          </p:blipFill>
          <p:spPr>
            <a:xfrm>
              <a:off x="5215534" y="1619482"/>
              <a:ext cx="4446635" cy="2510639"/>
            </a:xfrm>
            <a:prstGeom prst="rect">
              <a:avLst/>
            </a:prstGeom>
          </p:spPr>
        </p:pic>
        <p:sp>
          <p:nvSpPr>
            <p:cNvPr id="10" name="Oval 9">
              <a:extLst>
                <a:ext uri="{FF2B5EF4-FFF2-40B4-BE49-F238E27FC236}">
                  <a16:creationId xmlns:a16="http://schemas.microsoft.com/office/drawing/2014/main" id="{3A9F186F-480D-0F42-9829-537D452F6CCF}"/>
                </a:ext>
              </a:extLst>
            </p:cNvPr>
            <p:cNvSpPr/>
            <p:nvPr/>
          </p:nvSpPr>
          <p:spPr>
            <a:xfrm>
              <a:off x="6194982" y="1915212"/>
              <a:ext cx="386499" cy="347221"/>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BDCAF9B8-A362-D84A-8AC0-2E920CBD8951}"/>
              </a:ext>
            </a:extLst>
          </p:cNvPr>
          <p:cNvGrpSpPr/>
          <p:nvPr/>
        </p:nvGrpSpPr>
        <p:grpSpPr>
          <a:xfrm>
            <a:off x="1111387" y="1959609"/>
            <a:ext cx="3474470" cy="4341024"/>
            <a:chOff x="1111387" y="1959609"/>
            <a:chExt cx="3474470" cy="4341024"/>
          </a:xfrm>
        </p:grpSpPr>
        <p:pic>
          <p:nvPicPr>
            <p:cNvPr id="8" name="Picture 7"/>
            <p:cNvPicPr>
              <a:picLocks noChangeAspect="1"/>
            </p:cNvPicPr>
            <p:nvPr/>
          </p:nvPicPr>
          <p:blipFill>
            <a:blip r:embed="rId4"/>
            <a:stretch>
              <a:fillRect/>
            </a:stretch>
          </p:blipFill>
          <p:spPr>
            <a:xfrm>
              <a:off x="1111387" y="1959609"/>
              <a:ext cx="3474470" cy="4341024"/>
            </a:xfrm>
            <a:prstGeom prst="rect">
              <a:avLst/>
            </a:prstGeom>
          </p:spPr>
        </p:pic>
        <p:sp>
          <p:nvSpPr>
            <p:cNvPr id="3" name="Oval 2">
              <a:extLst>
                <a:ext uri="{FF2B5EF4-FFF2-40B4-BE49-F238E27FC236}">
                  <a16:creationId xmlns:a16="http://schemas.microsoft.com/office/drawing/2014/main" id="{2B508C60-665A-3A45-BE16-25042119265D}"/>
                </a:ext>
              </a:extLst>
            </p:cNvPr>
            <p:cNvSpPr/>
            <p:nvPr/>
          </p:nvSpPr>
          <p:spPr>
            <a:xfrm>
              <a:off x="1300899" y="2262433"/>
              <a:ext cx="386499" cy="18853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23E48FD-0C12-654A-A13E-34650BE018A8}"/>
                </a:ext>
              </a:extLst>
            </p:cNvPr>
            <p:cNvSpPr/>
            <p:nvPr/>
          </p:nvSpPr>
          <p:spPr>
            <a:xfrm>
              <a:off x="1300899" y="2649392"/>
              <a:ext cx="386499" cy="18853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AAFBE400-0831-1F4E-8A1E-244FBFC6F59C}"/>
              </a:ext>
            </a:extLst>
          </p:cNvPr>
          <p:cNvGrpSpPr/>
          <p:nvPr/>
        </p:nvGrpSpPr>
        <p:grpSpPr>
          <a:xfrm>
            <a:off x="5236603" y="4192010"/>
            <a:ext cx="4425566" cy="2591240"/>
            <a:chOff x="5236603" y="4192010"/>
            <a:chExt cx="4425566" cy="2591240"/>
          </a:xfrm>
        </p:grpSpPr>
        <p:pic>
          <p:nvPicPr>
            <p:cNvPr id="5" name="Picture 4"/>
            <p:cNvPicPr>
              <a:picLocks noChangeAspect="1"/>
            </p:cNvPicPr>
            <p:nvPr/>
          </p:nvPicPr>
          <p:blipFill>
            <a:blip r:embed="rId5"/>
            <a:stretch>
              <a:fillRect/>
            </a:stretch>
          </p:blipFill>
          <p:spPr>
            <a:xfrm>
              <a:off x="5236603" y="4192010"/>
              <a:ext cx="4425566" cy="2591240"/>
            </a:xfrm>
            <a:prstGeom prst="rect">
              <a:avLst/>
            </a:prstGeom>
          </p:spPr>
        </p:pic>
        <p:sp>
          <p:nvSpPr>
            <p:cNvPr id="12" name="Oval 11">
              <a:extLst>
                <a:ext uri="{FF2B5EF4-FFF2-40B4-BE49-F238E27FC236}">
                  <a16:creationId xmlns:a16="http://schemas.microsoft.com/office/drawing/2014/main" id="{6BA17602-3D82-0946-81AF-80C86D30E3CA}"/>
                </a:ext>
              </a:extLst>
            </p:cNvPr>
            <p:cNvSpPr/>
            <p:nvPr/>
          </p:nvSpPr>
          <p:spPr>
            <a:xfrm>
              <a:off x="6227975" y="5289293"/>
              <a:ext cx="386499" cy="18853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63644D0-571A-EF42-B241-8BB457E37377}"/>
                </a:ext>
              </a:extLst>
            </p:cNvPr>
            <p:cNvSpPr/>
            <p:nvPr/>
          </p:nvSpPr>
          <p:spPr>
            <a:xfrm>
              <a:off x="6232689" y="4724860"/>
              <a:ext cx="386499" cy="18853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162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754" y="-94510"/>
            <a:ext cx="10515600" cy="1325563"/>
          </a:xfrm>
        </p:spPr>
        <p:txBody>
          <a:bodyPr>
            <a:normAutofit/>
          </a:bodyPr>
          <a:lstStyle/>
          <a:p>
            <a:pPr algn="ctr"/>
            <a:r>
              <a:rPr lang="en-US" sz="3600" b="1" dirty="0"/>
              <a:t>Evaluation</a:t>
            </a:r>
            <a:r>
              <a:rPr lang="en-US" sz="5400" b="1" dirty="0"/>
              <a:t/>
            </a:r>
            <a:br>
              <a:rPr lang="en-US" sz="5400" b="1" dirty="0"/>
            </a:br>
            <a:r>
              <a:rPr lang="en-US" sz="2800" dirty="0"/>
              <a:t>Feature importance using SHAP explainer</a:t>
            </a:r>
            <a:endParaRPr lang="he-IL" sz="2800" dirty="0"/>
          </a:p>
        </p:txBody>
      </p:sp>
      <p:sp>
        <p:nvSpPr>
          <p:cNvPr id="9" name="TextBox 8"/>
          <p:cNvSpPr txBox="1"/>
          <p:nvPr/>
        </p:nvSpPr>
        <p:spPr>
          <a:xfrm>
            <a:off x="-372472" y="1096241"/>
            <a:ext cx="12448209" cy="400110"/>
          </a:xfrm>
          <a:prstGeom prst="rect">
            <a:avLst/>
          </a:prstGeom>
          <a:noFill/>
        </p:spPr>
        <p:txBody>
          <a:bodyPr wrap="square" rtlCol="1">
            <a:spAutoFit/>
          </a:bodyPr>
          <a:lstStyle/>
          <a:p>
            <a:pPr algn="ctr"/>
            <a:r>
              <a:rPr lang="en-US" sz="2000" dirty="0"/>
              <a:t>A few genes were found to be important in two out of 3 three different models</a:t>
            </a:r>
          </a:p>
        </p:txBody>
      </p:sp>
      <p:pic>
        <p:nvPicPr>
          <p:cNvPr id="15" name="Picture 14">
            <a:extLst>
              <a:ext uri="{FF2B5EF4-FFF2-40B4-BE49-F238E27FC236}">
                <a16:creationId xmlns:a16="http://schemas.microsoft.com/office/drawing/2014/main" id="{C3F0126C-AE6E-1149-A06F-F04010AF52E9}"/>
              </a:ext>
            </a:extLst>
          </p:cNvPr>
          <p:cNvPicPr>
            <a:picLocks noChangeAspect="1"/>
          </p:cNvPicPr>
          <p:nvPr/>
        </p:nvPicPr>
        <p:blipFill>
          <a:blip r:embed="rId3"/>
          <a:stretch>
            <a:fillRect/>
          </a:stretch>
        </p:blipFill>
        <p:spPr>
          <a:xfrm>
            <a:off x="985923" y="1653312"/>
            <a:ext cx="4208198" cy="5191134"/>
          </a:xfrm>
          <a:prstGeom prst="rect">
            <a:avLst/>
          </a:prstGeom>
        </p:spPr>
      </p:pic>
      <p:sp>
        <p:nvSpPr>
          <p:cNvPr id="16" name="TextBox 15">
            <a:extLst>
              <a:ext uri="{FF2B5EF4-FFF2-40B4-BE49-F238E27FC236}">
                <a16:creationId xmlns:a16="http://schemas.microsoft.com/office/drawing/2014/main" id="{9B079635-D6E8-B04D-948D-564091D0DC45}"/>
              </a:ext>
            </a:extLst>
          </p:cNvPr>
          <p:cNvSpPr txBox="1"/>
          <p:nvPr/>
        </p:nvSpPr>
        <p:spPr>
          <a:xfrm>
            <a:off x="1743725" y="1587565"/>
            <a:ext cx="1260153" cy="307777"/>
          </a:xfrm>
          <a:prstGeom prst="rect">
            <a:avLst/>
          </a:prstGeom>
          <a:noFill/>
        </p:spPr>
        <p:txBody>
          <a:bodyPr wrap="none" rtlCol="0">
            <a:spAutoFit/>
          </a:bodyPr>
          <a:lstStyle/>
          <a:p>
            <a:pPr marL="0" algn="l" defTabSz="914400" rtl="0" eaLnBrk="1" latinLnBrk="0" hangingPunct="1"/>
            <a:r>
              <a:rPr lang="en-US" sz="1400" dirty="0"/>
              <a:t>Random forest</a:t>
            </a:r>
          </a:p>
        </p:txBody>
      </p:sp>
      <p:pic>
        <p:nvPicPr>
          <p:cNvPr id="17" name="Picture 16">
            <a:extLst>
              <a:ext uri="{FF2B5EF4-FFF2-40B4-BE49-F238E27FC236}">
                <a16:creationId xmlns:a16="http://schemas.microsoft.com/office/drawing/2014/main" id="{C0FB70EB-9441-1144-8437-CBAFE003B369}"/>
              </a:ext>
            </a:extLst>
          </p:cNvPr>
          <p:cNvPicPr>
            <a:picLocks noChangeAspect="1"/>
          </p:cNvPicPr>
          <p:nvPr/>
        </p:nvPicPr>
        <p:blipFill>
          <a:blip r:embed="rId4"/>
          <a:stretch>
            <a:fillRect/>
          </a:stretch>
        </p:blipFill>
        <p:spPr>
          <a:xfrm>
            <a:off x="5388178" y="4156310"/>
            <a:ext cx="4824334" cy="2633501"/>
          </a:xfrm>
          <a:prstGeom prst="rect">
            <a:avLst/>
          </a:prstGeom>
        </p:spPr>
      </p:pic>
      <p:sp>
        <p:nvSpPr>
          <p:cNvPr id="18" name="TextBox 17">
            <a:extLst>
              <a:ext uri="{FF2B5EF4-FFF2-40B4-BE49-F238E27FC236}">
                <a16:creationId xmlns:a16="http://schemas.microsoft.com/office/drawing/2014/main" id="{24071E6B-9E2E-E346-9BFD-8F7A7BB385FB}"/>
              </a:ext>
            </a:extLst>
          </p:cNvPr>
          <p:cNvSpPr txBox="1"/>
          <p:nvPr/>
        </p:nvSpPr>
        <p:spPr>
          <a:xfrm>
            <a:off x="6980829" y="4230439"/>
            <a:ext cx="462371" cy="307777"/>
          </a:xfrm>
          <a:prstGeom prst="rect">
            <a:avLst/>
          </a:prstGeom>
          <a:noFill/>
        </p:spPr>
        <p:txBody>
          <a:bodyPr wrap="none" rtlCol="0">
            <a:spAutoFit/>
          </a:bodyPr>
          <a:lstStyle/>
          <a:p>
            <a:pPr marL="0" algn="l" defTabSz="914400" rtl="0" eaLnBrk="1" latinLnBrk="0" hangingPunct="1"/>
            <a:r>
              <a:rPr lang="en-US" sz="1400" dirty="0"/>
              <a:t>SVC</a:t>
            </a:r>
          </a:p>
        </p:txBody>
      </p:sp>
      <p:pic>
        <p:nvPicPr>
          <p:cNvPr id="20" name="Picture 19">
            <a:extLst>
              <a:ext uri="{FF2B5EF4-FFF2-40B4-BE49-F238E27FC236}">
                <a16:creationId xmlns:a16="http://schemas.microsoft.com/office/drawing/2014/main" id="{1E12E288-3031-9E4F-B1ED-D5686E336332}"/>
              </a:ext>
            </a:extLst>
          </p:cNvPr>
          <p:cNvPicPr>
            <a:picLocks noChangeAspect="1"/>
          </p:cNvPicPr>
          <p:nvPr/>
        </p:nvPicPr>
        <p:blipFill>
          <a:blip r:embed="rId5"/>
          <a:stretch>
            <a:fillRect/>
          </a:stretch>
        </p:blipFill>
        <p:spPr>
          <a:xfrm>
            <a:off x="5412281" y="1670277"/>
            <a:ext cx="4814758" cy="2628274"/>
          </a:xfrm>
          <a:prstGeom prst="rect">
            <a:avLst/>
          </a:prstGeom>
        </p:spPr>
      </p:pic>
      <p:sp>
        <p:nvSpPr>
          <p:cNvPr id="19" name="TextBox 18">
            <a:extLst>
              <a:ext uri="{FF2B5EF4-FFF2-40B4-BE49-F238E27FC236}">
                <a16:creationId xmlns:a16="http://schemas.microsoft.com/office/drawing/2014/main" id="{49361BCA-FC14-E94A-BC57-0BFAFAAE1380}"/>
              </a:ext>
            </a:extLst>
          </p:cNvPr>
          <p:cNvSpPr txBox="1"/>
          <p:nvPr/>
        </p:nvSpPr>
        <p:spPr>
          <a:xfrm>
            <a:off x="6980829" y="1594970"/>
            <a:ext cx="1518877" cy="307777"/>
          </a:xfrm>
          <a:prstGeom prst="rect">
            <a:avLst/>
          </a:prstGeom>
          <a:noFill/>
        </p:spPr>
        <p:txBody>
          <a:bodyPr wrap="none" rtlCol="0">
            <a:spAutoFit/>
          </a:bodyPr>
          <a:lstStyle/>
          <a:p>
            <a:pPr marL="0" algn="l" defTabSz="914400" rtl="0" eaLnBrk="1" latinLnBrk="0" hangingPunct="1"/>
            <a:r>
              <a:rPr lang="en-US" sz="1400" dirty="0" err="1"/>
              <a:t>LogisticRegression</a:t>
            </a:r>
            <a:endParaRPr lang="en-US" sz="1400" dirty="0"/>
          </a:p>
        </p:txBody>
      </p:sp>
      <p:sp>
        <p:nvSpPr>
          <p:cNvPr id="10" name="Oval 9">
            <a:extLst>
              <a:ext uri="{FF2B5EF4-FFF2-40B4-BE49-F238E27FC236}">
                <a16:creationId xmlns:a16="http://schemas.microsoft.com/office/drawing/2014/main" id="{3A9F186F-480D-0F42-9829-537D452F6CCF}"/>
              </a:ext>
            </a:extLst>
          </p:cNvPr>
          <p:cNvSpPr/>
          <p:nvPr/>
        </p:nvSpPr>
        <p:spPr>
          <a:xfrm>
            <a:off x="6402163" y="1794752"/>
            <a:ext cx="578666" cy="281922"/>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21" name="Oval 20">
            <a:extLst>
              <a:ext uri="{FF2B5EF4-FFF2-40B4-BE49-F238E27FC236}">
                <a16:creationId xmlns:a16="http://schemas.microsoft.com/office/drawing/2014/main" id="{DB87AC35-AD6F-5541-BA22-CA61F829280D}"/>
              </a:ext>
            </a:extLst>
          </p:cNvPr>
          <p:cNvSpPr/>
          <p:nvPr/>
        </p:nvSpPr>
        <p:spPr>
          <a:xfrm>
            <a:off x="6370293" y="4743502"/>
            <a:ext cx="578666" cy="204728"/>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23" name="Oval 22">
            <a:extLst>
              <a:ext uri="{FF2B5EF4-FFF2-40B4-BE49-F238E27FC236}">
                <a16:creationId xmlns:a16="http://schemas.microsoft.com/office/drawing/2014/main" id="{6DE78027-6CBF-2649-AE5C-76BD08675C7A}"/>
              </a:ext>
            </a:extLst>
          </p:cNvPr>
          <p:cNvSpPr/>
          <p:nvPr/>
        </p:nvSpPr>
        <p:spPr>
          <a:xfrm>
            <a:off x="6370293" y="5360001"/>
            <a:ext cx="578666" cy="204728"/>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24" name="Oval 23">
            <a:extLst>
              <a:ext uri="{FF2B5EF4-FFF2-40B4-BE49-F238E27FC236}">
                <a16:creationId xmlns:a16="http://schemas.microsoft.com/office/drawing/2014/main" id="{6C5E9220-8E1F-AB42-B2E6-EC5B92F494FC}"/>
              </a:ext>
            </a:extLst>
          </p:cNvPr>
          <p:cNvSpPr/>
          <p:nvPr/>
        </p:nvSpPr>
        <p:spPr>
          <a:xfrm>
            <a:off x="6402163" y="3279888"/>
            <a:ext cx="578666" cy="204728"/>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2260148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93079" y="1916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Evaluation – After The Feature Selection</a:t>
            </a:r>
            <a:r>
              <a:rPr lang="en-US" sz="5400" b="1" dirty="0"/>
              <a:t/>
            </a:r>
            <a:br>
              <a:rPr lang="en-US" sz="5400" b="1" dirty="0"/>
            </a:br>
            <a:r>
              <a:rPr lang="en-US" sz="2800" dirty="0" err="1"/>
              <a:t>ROC_AUC_Score</a:t>
            </a:r>
            <a:endParaRPr lang="he-IL" sz="2800" dirty="0"/>
          </a:p>
        </p:txBody>
      </p:sp>
      <p:sp>
        <p:nvSpPr>
          <p:cNvPr id="3" name="TextBox 2"/>
          <p:cNvSpPr txBox="1"/>
          <p:nvPr/>
        </p:nvSpPr>
        <p:spPr>
          <a:xfrm>
            <a:off x="893150" y="1388580"/>
            <a:ext cx="4114800" cy="3477875"/>
          </a:xfrm>
          <a:prstGeom prst="rect">
            <a:avLst/>
          </a:prstGeom>
          <a:noFill/>
        </p:spPr>
        <p:txBody>
          <a:bodyPr wrap="square" rtlCol="1">
            <a:spAutoFit/>
          </a:bodyPr>
          <a:lstStyle/>
          <a:p>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Logistic Regression and Random Forest had close AUC scores, which was better than that of SVC.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SVC gives the lowest </a:t>
            </a:r>
            <a:r>
              <a:rPr lang="he-IL" sz="2000" dirty="0"/>
              <a:t>AUC</a:t>
            </a:r>
            <a:r>
              <a:rPr lang="en-US" sz="2000" dirty="0"/>
              <a:t> score. This means that these models might produce more FP classifications</a:t>
            </a:r>
          </a:p>
          <a:p>
            <a:pPr marL="285750" indent="-285750">
              <a:buFont typeface="Arial" panose="020B0604020202020204" pitchFamily="34" charset="0"/>
              <a:buChar char="•"/>
            </a:pPr>
            <a:endParaRPr lang="he-IL" sz="2000" dirty="0"/>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2691" b="100000" l="0" r="100000">
                        <a14:foregroundMark x1="49558" y1="49327" x2="49558" y2="49327"/>
                        <a14:foregroundMark x1="52655" y1="52466" x2="52655" y2="52466"/>
                        <a14:foregroundMark x1="45575" y1="47534" x2="46018" y2="47534"/>
                        <a14:foregroundMark x1="46018" y1="47534" x2="46018" y2="47534"/>
                        <a14:foregroundMark x1="46018" y1="47534" x2="49558" y2="50224"/>
                        <a14:foregroundMark x1="30973" y1="51121" x2="30973" y2="51121"/>
                      </a14:backgroundRemoval>
                    </a14:imgEffect>
                  </a14:imgLayer>
                </a14:imgProps>
              </a:ext>
              <a:ext uri="{28A0092B-C50C-407E-A947-70E740481C1C}">
                <a14:useLocalDpi xmlns:a14="http://schemas.microsoft.com/office/drawing/2010/main" val="0"/>
              </a:ext>
            </a:extLst>
          </a:blip>
          <a:stretch>
            <a:fillRect/>
          </a:stretch>
        </p:blipFill>
        <p:spPr>
          <a:xfrm>
            <a:off x="1758315" y="4435359"/>
            <a:ext cx="2152650" cy="2124075"/>
          </a:xfrm>
          <a:prstGeom prst="rect">
            <a:avLst/>
          </a:prstGeom>
        </p:spPr>
      </p:pic>
      <p:pic>
        <p:nvPicPr>
          <p:cNvPr id="4" name="Picture 3">
            <a:extLst>
              <a:ext uri="{FF2B5EF4-FFF2-40B4-BE49-F238E27FC236}">
                <a16:creationId xmlns:a16="http://schemas.microsoft.com/office/drawing/2014/main" id="{01C1F60B-1007-1642-AA43-6B1FBC4764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4935" y="1953977"/>
            <a:ext cx="4867865" cy="4605457"/>
          </a:xfrm>
          <a:prstGeom prst="rect">
            <a:avLst/>
          </a:prstGeom>
        </p:spPr>
      </p:pic>
    </p:spTree>
    <p:extLst>
      <p:ext uri="{BB962C8B-B14F-4D97-AF65-F5344CB8AC3E}">
        <p14:creationId xmlns:p14="http://schemas.microsoft.com/office/powerpoint/2010/main" val="65981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anim calcmode="lin" valueType="num">
                                      <p:cBhvr>
                                        <p:cTn id="8" dur="2000" fill="hold"/>
                                        <p:tgtEl>
                                          <p:spTgt spid="10"/>
                                        </p:tgtEl>
                                        <p:attrNameLst>
                                          <p:attrName>ppt_w</p:attrName>
                                        </p:attrNameLst>
                                      </p:cBhvr>
                                      <p:tavLst>
                                        <p:tav tm="0" fmla="#ppt_w*sin(2.5*pi*$)">
                                          <p:val>
                                            <p:fltVal val="0"/>
                                          </p:val>
                                        </p:tav>
                                        <p:tav tm="100000">
                                          <p:val>
                                            <p:fltVal val="1"/>
                                          </p:val>
                                        </p:tav>
                                      </p:tavLst>
                                    </p:anim>
                                    <p:anim calcmode="lin" valueType="num">
                                      <p:cBhvr>
                                        <p:cTn id="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693079" y="1916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Evaluation – After The Feature Selection</a:t>
            </a:r>
            <a:r>
              <a:rPr lang="en-US" sz="5400" b="1" dirty="0"/>
              <a:t/>
            </a:r>
            <a:br>
              <a:rPr lang="en-US" sz="5400" b="1" dirty="0"/>
            </a:br>
            <a:r>
              <a:rPr lang="en-US" sz="2800" dirty="0" err="1"/>
              <a:t>ROC_AUC_Score</a:t>
            </a:r>
            <a:endParaRPr lang="he-IL" sz="2800" dirty="0"/>
          </a:p>
        </p:txBody>
      </p:sp>
      <p:sp>
        <p:nvSpPr>
          <p:cNvPr id="3" name="TextBox 2"/>
          <p:cNvSpPr txBox="1"/>
          <p:nvPr/>
        </p:nvSpPr>
        <p:spPr>
          <a:xfrm>
            <a:off x="955391" y="1744180"/>
            <a:ext cx="4114800" cy="2862322"/>
          </a:xfrm>
          <a:prstGeom prst="rect">
            <a:avLst/>
          </a:prstGeom>
          <a:noFill/>
        </p:spPr>
        <p:txBody>
          <a:bodyPr wrap="square" rtlCol="1">
            <a:spAutoFit/>
          </a:bodyPr>
          <a:lstStyle/>
          <a:p>
            <a:endParaRPr lang="en-US" sz="2000" dirty="0"/>
          </a:p>
          <a:p>
            <a:pPr marL="285750" indent="-285750">
              <a:buFont typeface="Arial" panose="020B0604020202020204" pitchFamily="34" charset="0"/>
              <a:buChar char="•"/>
            </a:pPr>
            <a:r>
              <a:rPr lang="en-US" sz="2000" dirty="0"/>
              <a:t>SVC gives the highest </a:t>
            </a:r>
            <a:r>
              <a:rPr lang="he-IL" sz="2000" dirty="0"/>
              <a:t>AUC</a:t>
            </a:r>
            <a:r>
              <a:rPr lang="en-US" sz="2000" dirty="0"/>
              <a:t> score and thus, the best separation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Logistic Regression and Random Forest had close AUC scores, which were worse than that of SVC. This means that these models might produce more FP classifications</a:t>
            </a:r>
            <a:endParaRPr lang="he-IL" sz="2000" dirty="0"/>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2691" b="100000" l="0" r="100000">
                        <a14:foregroundMark x1="49558" y1="49327" x2="49558" y2="49327"/>
                        <a14:foregroundMark x1="52655" y1="52466" x2="52655" y2="52466"/>
                        <a14:foregroundMark x1="45575" y1="47534" x2="46018" y2="47534"/>
                        <a14:foregroundMark x1="46018" y1="47534" x2="46018" y2="47534"/>
                        <a14:foregroundMark x1="46018" y1="47534" x2="49558" y2="50224"/>
                        <a14:foregroundMark x1="30973" y1="51121" x2="30973" y2="51121"/>
                      </a14:backgroundRemoval>
                    </a14:imgEffect>
                  </a14:imgLayer>
                </a14:imgProps>
              </a:ext>
              <a:ext uri="{28A0092B-C50C-407E-A947-70E740481C1C}">
                <a14:useLocalDpi xmlns:a14="http://schemas.microsoft.com/office/drawing/2010/main" val="0"/>
              </a:ext>
            </a:extLst>
          </a:blip>
          <a:stretch>
            <a:fillRect/>
          </a:stretch>
        </p:blipFill>
        <p:spPr>
          <a:xfrm>
            <a:off x="1758315" y="4435359"/>
            <a:ext cx="2152650" cy="2124075"/>
          </a:xfrm>
          <a:prstGeom prst="rect">
            <a:avLst/>
          </a:prstGeom>
        </p:spPr>
      </p:pic>
      <p:pic>
        <p:nvPicPr>
          <p:cNvPr id="5" name="Picture 4">
            <a:extLst>
              <a:ext uri="{FF2B5EF4-FFF2-40B4-BE49-F238E27FC236}">
                <a16:creationId xmlns:a16="http://schemas.microsoft.com/office/drawing/2014/main" id="{CA9B3A0C-F30D-C844-AB4C-C7BB09B98B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3400" y="1880814"/>
            <a:ext cx="5779814" cy="3923086"/>
          </a:xfrm>
          <a:prstGeom prst="rect">
            <a:avLst/>
          </a:prstGeom>
        </p:spPr>
      </p:pic>
    </p:spTree>
    <p:extLst>
      <p:ext uri="{BB962C8B-B14F-4D97-AF65-F5344CB8AC3E}">
        <p14:creationId xmlns:p14="http://schemas.microsoft.com/office/powerpoint/2010/main" val="11527635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anim calcmode="lin" valueType="num">
                                      <p:cBhvr>
                                        <p:cTn id="8" dur="2000" fill="hold"/>
                                        <p:tgtEl>
                                          <p:spTgt spid="10"/>
                                        </p:tgtEl>
                                        <p:attrNameLst>
                                          <p:attrName>ppt_w</p:attrName>
                                        </p:attrNameLst>
                                      </p:cBhvr>
                                      <p:tavLst>
                                        <p:tav tm="0" fmla="#ppt_w*sin(2.5*pi*$)">
                                          <p:val>
                                            <p:fltVal val="0"/>
                                          </p:val>
                                        </p:tav>
                                        <p:tav tm="100000">
                                          <p:val>
                                            <p:fltVal val="1"/>
                                          </p:val>
                                        </p:tav>
                                      </p:tavLst>
                                    </p:anim>
                                    <p:anim calcmode="lin" valueType="num">
                                      <p:cBhvr>
                                        <p:cTn id="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460F29-88BE-5149-8416-F300FF254B7B}"/>
              </a:ext>
            </a:extLst>
          </p:cNvPr>
          <p:cNvPicPr>
            <a:picLocks noChangeAspect="1"/>
          </p:cNvPicPr>
          <p:nvPr/>
        </p:nvPicPr>
        <p:blipFill>
          <a:blip r:embed="rId2"/>
          <a:stretch>
            <a:fillRect/>
          </a:stretch>
        </p:blipFill>
        <p:spPr>
          <a:xfrm>
            <a:off x="1007895" y="2056617"/>
            <a:ext cx="4634371" cy="4640872"/>
          </a:xfrm>
          <a:prstGeom prst="rect">
            <a:avLst/>
          </a:prstGeom>
        </p:spPr>
      </p:pic>
      <p:sp>
        <p:nvSpPr>
          <p:cNvPr id="6" name="Title 1">
            <a:extLst>
              <a:ext uri="{FF2B5EF4-FFF2-40B4-BE49-F238E27FC236}">
                <a16:creationId xmlns:a16="http://schemas.microsoft.com/office/drawing/2014/main" id="{669E0435-CF50-EB44-BF8F-91468AA6EC47}"/>
              </a:ext>
            </a:extLst>
          </p:cNvPr>
          <p:cNvSpPr txBox="1">
            <a:spLocks/>
          </p:cNvSpPr>
          <p:nvPr/>
        </p:nvSpPr>
        <p:spPr>
          <a:xfrm>
            <a:off x="853188" y="310393"/>
            <a:ext cx="10515600" cy="803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n-US" sz="3600" b="1" dirty="0"/>
              <a:t>Feature Selection</a:t>
            </a:r>
          </a:p>
          <a:p>
            <a:pPr algn="ctr">
              <a:lnSpc>
                <a:spcPct val="120000"/>
              </a:lnSpc>
            </a:pPr>
            <a:r>
              <a:rPr lang="en-US" sz="2800" dirty="0"/>
              <a:t>Using the </a:t>
            </a:r>
            <a:r>
              <a:rPr lang="en-US" sz="2800" b="1" dirty="0"/>
              <a:t>‘most important’</a:t>
            </a:r>
            <a:r>
              <a:rPr lang="en-US" sz="2800" dirty="0"/>
              <a:t> features to determine the F1\log-loss score</a:t>
            </a:r>
          </a:p>
        </p:txBody>
      </p:sp>
      <p:pic>
        <p:nvPicPr>
          <p:cNvPr id="7" name="Picture 6">
            <a:extLst>
              <a:ext uri="{FF2B5EF4-FFF2-40B4-BE49-F238E27FC236}">
                <a16:creationId xmlns:a16="http://schemas.microsoft.com/office/drawing/2014/main" id="{64B6543C-09F9-544B-8646-D50FED14B8E0}"/>
              </a:ext>
            </a:extLst>
          </p:cNvPr>
          <p:cNvPicPr>
            <a:picLocks noChangeAspect="1"/>
          </p:cNvPicPr>
          <p:nvPr/>
        </p:nvPicPr>
        <p:blipFill>
          <a:blip r:embed="rId3"/>
          <a:stretch>
            <a:fillRect/>
          </a:stretch>
        </p:blipFill>
        <p:spPr>
          <a:xfrm>
            <a:off x="6665067" y="2052319"/>
            <a:ext cx="4703721" cy="4645170"/>
          </a:xfrm>
          <a:prstGeom prst="rect">
            <a:avLst/>
          </a:prstGeom>
        </p:spPr>
      </p:pic>
      <p:sp>
        <p:nvSpPr>
          <p:cNvPr id="2" name="TextBox 1"/>
          <p:cNvSpPr txBox="1"/>
          <p:nvPr/>
        </p:nvSpPr>
        <p:spPr>
          <a:xfrm>
            <a:off x="3098800" y="1595120"/>
            <a:ext cx="2692400" cy="400110"/>
          </a:xfrm>
          <a:prstGeom prst="rect">
            <a:avLst/>
          </a:prstGeom>
          <a:noFill/>
        </p:spPr>
        <p:txBody>
          <a:bodyPr wrap="square" rtlCol="1">
            <a:spAutoFit/>
          </a:bodyPr>
          <a:lstStyle/>
          <a:p>
            <a:r>
              <a:rPr lang="en-US" sz="2000" b="1" dirty="0"/>
              <a:t>After</a:t>
            </a:r>
            <a:endParaRPr lang="he-IL" sz="2000" b="1" dirty="0"/>
          </a:p>
        </p:txBody>
      </p:sp>
      <p:sp>
        <p:nvSpPr>
          <p:cNvPr id="8" name="TextBox 7"/>
          <p:cNvSpPr txBox="1"/>
          <p:nvPr/>
        </p:nvSpPr>
        <p:spPr>
          <a:xfrm>
            <a:off x="8676388" y="1595120"/>
            <a:ext cx="2692400" cy="400110"/>
          </a:xfrm>
          <a:prstGeom prst="rect">
            <a:avLst/>
          </a:prstGeom>
          <a:noFill/>
        </p:spPr>
        <p:txBody>
          <a:bodyPr wrap="square" rtlCol="1">
            <a:spAutoFit/>
          </a:bodyPr>
          <a:lstStyle/>
          <a:p>
            <a:r>
              <a:rPr lang="en-US" sz="2000" b="1" dirty="0"/>
              <a:t>Before</a:t>
            </a:r>
            <a:endParaRPr lang="he-IL" sz="2000" b="1" dirty="0"/>
          </a:p>
        </p:txBody>
      </p:sp>
    </p:spTree>
    <p:extLst>
      <p:ext uri="{BB962C8B-B14F-4D97-AF65-F5344CB8AC3E}">
        <p14:creationId xmlns:p14="http://schemas.microsoft.com/office/powerpoint/2010/main" val="3698803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7996" y="321424"/>
            <a:ext cx="10013140" cy="899771"/>
          </a:xfrm>
        </p:spPr>
        <p:txBody>
          <a:bodyPr>
            <a:normAutofit fontScale="90000"/>
          </a:bodyPr>
          <a:lstStyle/>
          <a:p>
            <a:r>
              <a:rPr lang="en-US" b="1" dirty="0"/>
              <a:t>Background</a:t>
            </a:r>
            <a:endParaRPr lang="he-IL" b="1" dirty="0">
              <a:solidFill>
                <a:schemeClr val="bg2">
                  <a:lumMod val="25000"/>
                </a:schemeClr>
              </a:solidFill>
            </a:endParaRPr>
          </a:p>
        </p:txBody>
      </p:sp>
      <p:sp>
        <p:nvSpPr>
          <p:cNvPr id="5" name="TextBox 4"/>
          <p:cNvSpPr txBox="1"/>
          <p:nvPr/>
        </p:nvSpPr>
        <p:spPr>
          <a:xfrm>
            <a:off x="746966" y="1600661"/>
            <a:ext cx="9855200" cy="4401205"/>
          </a:xfrm>
          <a:prstGeom prst="rect">
            <a:avLst/>
          </a:prstGeom>
          <a:noFill/>
          <a:ln>
            <a:noFill/>
          </a:ln>
        </p:spPr>
        <p:txBody>
          <a:bodyPr wrap="square" rtlCol="1">
            <a:spAutoFit/>
          </a:bodyPr>
          <a:lstStyle/>
          <a:p>
            <a:pPr marL="342900" indent="-342900">
              <a:buFont typeface="Arial" panose="020B0604020202020204" pitchFamily="34" charset="0"/>
              <a:buChar char="•"/>
            </a:pPr>
            <a:r>
              <a:rPr lang="en-US" sz="2000" dirty="0"/>
              <a:t>Ulcerative colitis (UC) is an inflammatory bowel disease (IBD) diagnosed primarily in young individuals.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Complex diseases such as UC, present highly heterogeneous genotypes, which makes it difficult to identify biological markers.</a:t>
            </a:r>
            <a:endParaRPr lang="he-IL" sz="2000" dirty="0"/>
          </a:p>
          <a:p>
            <a:pPr marL="342900" indent="-342900">
              <a:buFont typeface="Arial" panose="020B0604020202020204" pitchFamily="34" charset="0"/>
              <a:buChar char="•"/>
            </a:pPr>
            <a:endParaRPr lang="he-IL" sz="2000" dirty="0"/>
          </a:p>
          <a:p>
            <a:pPr marL="342900" indent="-342900">
              <a:buFont typeface="Arial" panose="020B0604020202020204" pitchFamily="34" charset="0"/>
              <a:buChar char="•"/>
            </a:pPr>
            <a:r>
              <a:rPr lang="en-US" sz="2000" dirty="0"/>
              <a:t>Machine learning methods are widely used to identify these markers, but their performance is highly dependent upon the size and quality of available data.</a:t>
            </a:r>
            <a:endParaRPr lang="he-IL" sz="2000" dirty="0"/>
          </a:p>
          <a:p>
            <a:pPr marL="342900" indent="-342900">
              <a:buFont typeface="Arial" panose="020B0604020202020204" pitchFamily="34" charset="0"/>
              <a:buChar char="•"/>
            </a:pPr>
            <a:endParaRPr lang="he-IL" sz="2000" dirty="0"/>
          </a:p>
          <a:p>
            <a:pPr marL="342900" indent="-342900">
              <a:buFont typeface="Arial" panose="020B0604020202020204" pitchFamily="34" charset="0"/>
              <a:buChar char="•"/>
            </a:pPr>
            <a:r>
              <a:rPr lang="en-US" sz="2000" dirty="0"/>
              <a:t>A Greater understanding of UC patients gene expression is needed for proper diagnosis and early disease detection.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this purpose, we developed a supervised machine learning methodology to UC illness based on gene expression.</a:t>
            </a:r>
          </a:p>
        </p:txBody>
      </p:sp>
      <p:pic>
        <p:nvPicPr>
          <p:cNvPr id="6" name="Picture 6" descr="Ulcerative colitis and Crohn's disease - Harvard Health"/>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476" t="30661" r="1" b="13768"/>
          <a:stretch/>
        </p:blipFill>
        <p:spPr bwMode="auto">
          <a:xfrm>
            <a:off x="9952134" y="2904744"/>
            <a:ext cx="2148426" cy="1367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968986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2A89DD-D86A-924A-B610-F8D872B844A8}"/>
              </a:ext>
            </a:extLst>
          </p:cNvPr>
          <p:cNvPicPr>
            <a:picLocks noChangeAspect="1"/>
          </p:cNvPicPr>
          <p:nvPr/>
        </p:nvPicPr>
        <p:blipFill>
          <a:blip r:embed="rId2"/>
          <a:stretch>
            <a:fillRect/>
          </a:stretch>
        </p:blipFill>
        <p:spPr>
          <a:xfrm>
            <a:off x="703289" y="1937150"/>
            <a:ext cx="4809166" cy="4721481"/>
          </a:xfrm>
          <a:prstGeom prst="rect">
            <a:avLst/>
          </a:prstGeom>
        </p:spPr>
      </p:pic>
      <p:pic>
        <p:nvPicPr>
          <p:cNvPr id="11" name="Picture 10">
            <a:extLst>
              <a:ext uri="{FF2B5EF4-FFF2-40B4-BE49-F238E27FC236}">
                <a16:creationId xmlns:a16="http://schemas.microsoft.com/office/drawing/2014/main" id="{D68E545E-E127-D241-8C64-38EA85E22F82}"/>
              </a:ext>
            </a:extLst>
          </p:cNvPr>
          <p:cNvPicPr>
            <a:picLocks noChangeAspect="1"/>
          </p:cNvPicPr>
          <p:nvPr/>
        </p:nvPicPr>
        <p:blipFill rotWithShape="1">
          <a:blip r:embed="rId3"/>
          <a:srcRect l="6965" t="3486" r="63046" b="86638"/>
          <a:stretch/>
        </p:blipFill>
        <p:spPr>
          <a:xfrm>
            <a:off x="5278831" y="1225742"/>
            <a:ext cx="1867936" cy="607512"/>
          </a:xfrm>
          <a:prstGeom prst="rect">
            <a:avLst/>
          </a:prstGeom>
        </p:spPr>
      </p:pic>
      <p:pic>
        <p:nvPicPr>
          <p:cNvPr id="6" name="Picture 5">
            <a:extLst>
              <a:ext uri="{FF2B5EF4-FFF2-40B4-BE49-F238E27FC236}">
                <a16:creationId xmlns:a16="http://schemas.microsoft.com/office/drawing/2014/main" id="{CADD62E0-E069-5347-9AED-774F8C484EB0}"/>
              </a:ext>
            </a:extLst>
          </p:cNvPr>
          <p:cNvPicPr>
            <a:picLocks noChangeAspect="1"/>
          </p:cNvPicPr>
          <p:nvPr/>
        </p:nvPicPr>
        <p:blipFill>
          <a:blip r:embed="rId4"/>
          <a:stretch>
            <a:fillRect/>
          </a:stretch>
        </p:blipFill>
        <p:spPr>
          <a:xfrm>
            <a:off x="6855985" y="1937150"/>
            <a:ext cx="4724084" cy="4637950"/>
          </a:xfrm>
          <a:prstGeom prst="rect">
            <a:avLst/>
          </a:prstGeom>
        </p:spPr>
      </p:pic>
      <p:sp>
        <p:nvSpPr>
          <p:cNvPr id="2" name="TextBox 1"/>
          <p:cNvSpPr txBox="1"/>
          <p:nvPr/>
        </p:nvSpPr>
        <p:spPr>
          <a:xfrm>
            <a:off x="2748991" y="1429195"/>
            <a:ext cx="2529840" cy="369332"/>
          </a:xfrm>
          <a:prstGeom prst="rect">
            <a:avLst/>
          </a:prstGeom>
          <a:noFill/>
        </p:spPr>
        <p:txBody>
          <a:bodyPr wrap="square" rtlCol="1">
            <a:spAutoFit/>
          </a:bodyPr>
          <a:lstStyle/>
          <a:p>
            <a:r>
              <a:rPr lang="en-US" b="1" dirty="0"/>
              <a:t>Test Size</a:t>
            </a:r>
            <a:endParaRPr lang="he-IL" b="1" dirty="0"/>
          </a:p>
        </p:txBody>
      </p:sp>
      <p:sp>
        <p:nvSpPr>
          <p:cNvPr id="10" name="TextBox 9"/>
          <p:cNvSpPr txBox="1"/>
          <p:nvPr/>
        </p:nvSpPr>
        <p:spPr>
          <a:xfrm>
            <a:off x="8534400" y="1429195"/>
            <a:ext cx="2529840" cy="369332"/>
          </a:xfrm>
          <a:prstGeom prst="rect">
            <a:avLst/>
          </a:prstGeom>
          <a:noFill/>
        </p:spPr>
        <p:txBody>
          <a:bodyPr wrap="square" rtlCol="1">
            <a:spAutoFit/>
          </a:bodyPr>
          <a:lstStyle/>
          <a:p>
            <a:r>
              <a:rPr lang="en-US" b="1" dirty="0"/>
              <a:t>Random State</a:t>
            </a:r>
            <a:endParaRPr lang="he-IL" b="1" dirty="0"/>
          </a:p>
        </p:txBody>
      </p:sp>
      <p:sp>
        <p:nvSpPr>
          <p:cNvPr id="7" name="Rectangle 6"/>
          <p:cNvSpPr/>
          <p:nvPr/>
        </p:nvSpPr>
        <p:spPr>
          <a:xfrm>
            <a:off x="1635760" y="148524"/>
            <a:ext cx="8656320" cy="1077218"/>
          </a:xfrm>
          <a:prstGeom prst="rect">
            <a:avLst/>
          </a:prstGeom>
        </p:spPr>
        <p:txBody>
          <a:bodyPr wrap="square">
            <a:spAutoFit/>
          </a:bodyPr>
          <a:lstStyle/>
          <a:p>
            <a:pPr algn="ctr"/>
            <a:r>
              <a:rPr lang="en-US" sz="3600" b="1" dirty="0"/>
              <a:t>Evaluation – After Feature Selection</a:t>
            </a:r>
            <a:r>
              <a:rPr lang="en-US" b="1" dirty="0"/>
              <a:t/>
            </a:r>
            <a:br>
              <a:rPr lang="en-US" b="1" dirty="0"/>
            </a:br>
            <a:r>
              <a:rPr lang="en-US" sz="2800" dirty="0"/>
              <a:t>Random state\Test size affect distribution (F1 score)</a:t>
            </a:r>
            <a:endParaRPr lang="he-IL" sz="2800" dirty="0"/>
          </a:p>
        </p:txBody>
      </p:sp>
      <p:sp>
        <p:nvSpPr>
          <p:cNvPr id="15" name="Oval 14"/>
          <p:cNvSpPr/>
          <p:nvPr/>
        </p:nvSpPr>
        <p:spPr>
          <a:xfrm>
            <a:off x="9509760" y="1940975"/>
            <a:ext cx="508000" cy="5689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FF0000"/>
              </a:solidFill>
            </a:endParaRPr>
          </a:p>
        </p:txBody>
      </p:sp>
      <p:sp>
        <p:nvSpPr>
          <p:cNvPr id="17" name="Oval 16"/>
          <p:cNvSpPr/>
          <p:nvPr/>
        </p:nvSpPr>
        <p:spPr>
          <a:xfrm>
            <a:off x="9519920" y="4277775"/>
            <a:ext cx="508000" cy="5689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FF0000"/>
              </a:solidFill>
            </a:endParaRPr>
          </a:p>
        </p:txBody>
      </p:sp>
      <p:sp>
        <p:nvSpPr>
          <p:cNvPr id="18" name="Oval 17"/>
          <p:cNvSpPr/>
          <p:nvPr/>
        </p:nvSpPr>
        <p:spPr>
          <a:xfrm>
            <a:off x="7091680" y="2286415"/>
            <a:ext cx="508000" cy="5689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FF0000"/>
              </a:solidFill>
            </a:endParaRPr>
          </a:p>
        </p:txBody>
      </p:sp>
      <p:sp>
        <p:nvSpPr>
          <p:cNvPr id="19" name="Oval 18"/>
          <p:cNvSpPr/>
          <p:nvPr/>
        </p:nvSpPr>
        <p:spPr>
          <a:xfrm>
            <a:off x="7091680" y="4399694"/>
            <a:ext cx="629920" cy="1015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FF0000"/>
              </a:solidFill>
            </a:endParaRPr>
          </a:p>
        </p:txBody>
      </p:sp>
    </p:spTree>
    <p:extLst>
      <p:ext uri="{BB962C8B-B14F-4D97-AF65-F5344CB8AC3E}">
        <p14:creationId xmlns:p14="http://schemas.microsoft.com/office/powerpoint/2010/main" val="1097528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 y="192405"/>
            <a:ext cx="10515600" cy="1325563"/>
          </a:xfrm>
        </p:spPr>
        <p:txBody>
          <a:bodyPr>
            <a:normAutofit/>
          </a:bodyPr>
          <a:lstStyle/>
          <a:p>
            <a:pPr algn="ctr"/>
            <a:r>
              <a:rPr lang="en-US" sz="3600" b="1" dirty="0"/>
              <a:t>Feature reduction using Principal component analysis</a:t>
            </a:r>
            <a:endParaRPr lang="he-IL" sz="3600" b="1"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95600" y="1265555"/>
            <a:ext cx="5933440" cy="5446714"/>
          </a:xfrm>
        </p:spPr>
      </p:pic>
    </p:spTree>
    <p:extLst>
      <p:ext uri="{BB962C8B-B14F-4D97-AF65-F5344CB8AC3E}">
        <p14:creationId xmlns:p14="http://schemas.microsoft.com/office/powerpoint/2010/main" val="3421943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36" y="263709"/>
            <a:ext cx="10515600" cy="1325563"/>
          </a:xfrm>
        </p:spPr>
        <p:txBody>
          <a:bodyPr>
            <a:normAutofit/>
          </a:bodyPr>
          <a:lstStyle/>
          <a:p>
            <a:pPr algn="ctr"/>
            <a:r>
              <a:rPr lang="en-US" sz="5400" b="1" dirty="0"/>
              <a:t>Insights &amp; Conclusion</a:t>
            </a:r>
            <a:endParaRPr lang="he-IL" sz="5400" dirty="0"/>
          </a:p>
        </p:txBody>
      </p:sp>
      <p:sp>
        <p:nvSpPr>
          <p:cNvPr id="4" name="TextBox 3"/>
          <p:cNvSpPr txBox="1"/>
          <p:nvPr/>
        </p:nvSpPr>
        <p:spPr>
          <a:xfrm>
            <a:off x="1607419" y="1867301"/>
            <a:ext cx="9423133" cy="3046988"/>
          </a:xfrm>
          <a:prstGeom prst="rect">
            <a:avLst/>
          </a:prstGeom>
          <a:noFill/>
        </p:spPr>
        <p:txBody>
          <a:bodyPr wrap="square" rtlCol="1">
            <a:spAutoFit/>
          </a:bodyPr>
          <a:lstStyle/>
          <a:p>
            <a:pPr marL="285750" indent="-285750">
              <a:buFont typeface="Arial" panose="020B0604020202020204" pitchFamily="34" charset="0"/>
              <a:buChar char="•"/>
            </a:pPr>
            <a:r>
              <a:rPr lang="en-US" sz="2400" dirty="0"/>
              <a:t>The model selection should be based on the business question</a:t>
            </a:r>
          </a:p>
          <a:p>
            <a:pPr marL="2114550" lvl="4" indent="-285750">
              <a:buFont typeface="Arial" panose="020B0604020202020204" pitchFamily="34" charset="0"/>
              <a:buChar char="•"/>
            </a:pPr>
            <a:r>
              <a:rPr lang="en-US" sz="2400" dirty="0"/>
              <a:t>Best F1 =&gt; SVC using SMOTE &amp; Bagging</a:t>
            </a:r>
          </a:p>
          <a:p>
            <a:pPr marL="2114550" lvl="4" indent="-285750">
              <a:buFont typeface="Arial" panose="020B0604020202020204" pitchFamily="34" charset="0"/>
              <a:buChar char="•"/>
            </a:pPr>
            <a:r>
              <a:rPr lang="en-US" sz="2400" dirty="0"/>
              <a:t>Best separation =&gt; Inconclusive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Our Feature selection increased the variance in all models</a:t>
            </a:r>
          </a:p>
          <a:p>
            <a:endParaRPr lang="en-US" sz="2400" dirty="0"/>
          </a:p>
          <a:p>
            <a:pPr marL="285750" indent="-285750">
              <a:buFont typeface="Arial" panose="020B0604020202020204" pitchFamily="34" charset="0"/>
              <a:buChar char="•"/>
            </a:pPr>
            <a:r>
              <a:rPr lang="en-US" sz="2400" dirty="0"/>
              <a:t>Changing the test size\random state causes different scores due to the small sample size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1994" y="4504622"/>
            <a:ext cx="3773981" cy="2140819"/>
          </a:xfrm>
          <a:prstGeom prst="ellipse">
            <a:avLst/>
          </a:prstGeom>
          <a:ln>
            <a:noFill/>
          </a:ln>
          <a:effectLst>
            <a:softEdge rad="112500"/>
          </a:effectLst>
        </p:spPr>
      </p:pic>
    </p:spTree>
    <p:extLst>
      <p:ext uri="{BB962C8B-B14F-4D97-AF65-F5344CB8AC3E}">
        <p14:creationId xmlns:p14="http://schemas.microsoft.com/office/powerpoint/2010/main" val="2925196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36" y="263709"/>
            <a:ext cx="10515600" cy="1325563"/>
          </a:xfrm>
        </p:spPr>
        <p:txBody>
          <a:bodyPr>
            <a:normAutofit/>
          </a:bodyPr>
          <a:lstStyle/>
          <a:p>
            <a:pPr algn="ctr"/>
            <a:r>
              <a:rPr lang="en-US" sz="5400" b="1" dirty="0"/>
              <a:t>Next Steps</a:t>
            </a:r>
            <a:endParaRPr lang="he-IL" sz="5400" dirty="0"/>
          </a:p>
        </p:txBody>
      </p:sp>
      <p:sp>
        <p:nvSpPr>
          <p:cNvPr id="3" name="TextBox 2"/>
          <p:cNvSpPr txBox="1"/>
          <p:nvPr/>
        </p:nvSpPr>
        <p:spPr>
          <a:xfrm>
            <a:off x="847436" y="1589272"/>
            <a:ext cx="7777018" cy="3416320"/>
          </a:xfrm>
          <a:prstGeom prst="rect">
            <a:avLst/>
          </a:prstGeom>
          <a:noFill/>
        </p:spPr>
        <p:txBody>
          <a:bodyPr wrap="square" rtlCol="1">
            <a:spAutoFit/>
          </a:bodyPr>
          <a:lstStyle/>
          <a:p>
            <a:pPr marL="285750" indent="-285750">
              <a:buFont typeface="Arial" panose="020B0604020202020204" pitchFamily="34" charset="0"/>
              <a:buChar char="•"/>
            </a:pPr>
            <a:r>
              <a:rPr lang="en-US" sz="2400" dirty="0"/>
              <a:t>Enriching our data for both UC/Control groups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Further investigation of the overlapping important genes between the different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Implementing the model to predict UC remission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Implementing the model to predict which treatment method is most effective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7119" y="4175760"/>
            <a:ext cx="4212498" cy="2155395"/>
          </a:xfrm>
          <a:prstGeom prst="roundRect">
            <a:avLst>
              <a:gd name="adj" fmla="val 3512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72898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4117" y="1003590"/>
            <a:ext cx="5238750" cy="52387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0666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7996" y="238572"/>
            <a:ext cx="10013140" cy="699580"/>
          </a:xfrm>
        </p:spPr>
        <p:txBody>
          <a:bodyPr>
            <a:normAutofit/>
          </a:bodyPr>
          <a:lstStyle/>
          <a:p>
            <a:r>
              <a:rPr lang="en-US" sz="4400" b="1" dirty="0"/>
              <a:t>Data</a:t>
            </a:r>
            <a:r>
              <a:rPr lang="en-US" sz="4400" dirty="0"/>
              <a:t> </a:t>
            </a:r>
            <a:r>
              <a:rPr lang="en-US" sz="4400" b="1" dirty="0"/>
              <a:t>Overview</a:t>
            </a:r>
            <a:endParaRPr lang="he-IL" sz="4400" b="1" dirty="0">
              <a:solidFill>
                <a:schemeClr val="bg2">
                  <a:lumMod val="25000"/>
                </a:schemeClr>
              </a:solidFill>
            </a:endParaRPr>
          </a:p>
        </p:txBody>
      </p:sp>
      <p:sp>
        <p:nvSpPr>
          <p:cNvPr id="5" name="TextBox 4"/>
          <p:cNvSpPr txBox="1"/>
          <p:nvPr/>
        </p:nvSpPr>
        <p:spPr>
          <a:xfrm>
            <a:off x="1460517" y="943807"/>
            <a:ext cx="6314695" cy="400110"/>
          </a:xfrm>
          <a:prstGeom prst="rect">
            <a:avLst/>
          </a:prstGeom>
          <a:noFill/>
          <a:ln>
            <a:noFill/>
          </a:ln>
        </p:spPr>
        <p:txBody>
          <a:bodyPr wrap="square" rtlCol="1">
            <a:spAutoFit/>
          </a:bodyPr>
          <a:lstStyle/>
          <a:p>
            <a:r>
              <a:rPr lang="en-US" sz="2000" dirty="0"/>
              <a:t>Data was obtained from </a:t>
            </a:r>
            <a:r>
              <a:rPr lang="en-US" sz="2000" i="1" dirty="0"/>
              <a:t>Haberman </a:t>
            </a:r>
            <a:r>
              <a:rPr lang="en-US" i="1" dirty="0"/>
              <a:t>et al. Nat </a:t>
            </a:r>
            <a:r>
              <a:rPr lang="en-US" i="1" dirty="0" err="1"/>
              <a:t>Commun</a:t>
            </a:r>
            <a:r>
              <a:rPr lang="en-US" i="1" dirty="0"/>
              <a:t>(2019)</a:t>
            </a:r>
            <a:endParaRPr lang="en-US" sz="2000" i="1" dirty="0"/>
          </a:p>
        </p:txBody>
      </p:sp>
      <p:grpSp>
        <p:nvGrpSpPr>
          <p:cNvPr id="12" name="Group 11">
            <a:extLst>
              <a:ext uri="{FF2B5EF4-FFF2-40B4-BE49-F238E27FC236}">
                <a16:creationId xmlns:a16="http://schemas.microsoft.com/office/drawing/2014/main" id="{FA5D7952-6222-3947-8103-2BB903CBCC75}"/>
              </a:ext>
            </a:extLst>
          </p:cNvPr>
          <p:cNvGrpSpPr/>
          <p:nvPr/>
        </p:nvGrpSpPr>
        <p:grpSpPr>
          <a:xfrm>
            <a:off x="4870982" y="2069144"/>
            <a:ext cx="5884576" cy="3941311"/>
            <a:chOff x="1011983" y="2051682"/>
            <a:chExt cx="5884576" cy="3941311"/>
          </a:xfrm>
        </p:grpSpPr>
        <p:pic>
          <p:nvPicPr>
            <p:cNvPr id="3" name="Picture 2"/>
            <p:cNvPicPr>
              <a:picLocks noChangeAspect="1"/>
            </p:cNvPicPr>
            <p:nvPr/>
          </p:nvPicPr>
          <p:blipFill rotWithShape="1">
            <a:blip r:embed="rId2"/>
            <a:srcRect r="49763"/>
            <a:stretch/>
          </p:blipFill>
          <p:spPr>
            <a:xfrm>
              <a:off x="1011983" y="2698013"/>
              <a:ext cx="5884576" cy="3294980"/>
            </a:xfrm>
            <a:prstGeom prst="rect">
              <a:avLst/>
            </a:prstGeom>
          </p:spPr>
        </p:pic>
        <p:sp>
          <p:nvSpPr>
            <p:cNvPr id="4" name="TextBox 3">
              <a:extLst>
                <a:ext uri="{FF2B5EF4-FFF2-40B4-BE49-F238E27FC236}">
                  <a16:creationId xmlns:a16="http://schemas.microsoft.com/office/drawing/2014/main" id="{7F771659-A844-E349-BF4E-DEEDE1142510}"/>
                </a:ext>
              </a:extLst>
            </p:cNvPr>
            <p:cNvSpPr txBox="1"/>
            <p:nvPr/>
          </p:nvSpPr>
          <p:spPr>
            <a:xfrm>
              <a:off x="1011983" y="2051682"/>
              <a:ext cx="5884576" cy="646331"/>
            </a:xfrm>
            <a:prstGeom prst="rect">
              <a:avLst/>
            </a:prstGeom>
            <a:noFill/>
          </p:spPr>
          <p:txBody>
            <a:bodyPr wrap="square" rtlCol="0">
              <a:spAutoFit/>
            </a:bodyPr>
            <a:lstStyle/>
            <a:p>
              <a:pPr algn="just"/>
              <a:r>
                <a:rPr lang="en-US" dirty="0"/>
                <a:t>Columns consist of 1882 Differentially expressed genes (</a:t>
              </a:r>
              <a:r>
                <a:rPr lang="en-US" b="1" dirty="0"/>
                <a:t>DEG</a:t>
              </a:r>
              <a:r>
                <a:rPr lang="en-US" dirty="0"/>
                <a:t>s) of UC patients compared to controls </a:t>
              </a:r>
            </a:p>
          </p:txBody>
        </p:sp>
      </p:grpSp>
      <p:grpSp>
        <p:nvGrpSpPr>
          <p:cNvPr id="11" name="Group 10">
            <a:extLst>
              <a:ext uri="{FF2B5EF4-FFF2-40B4-BE49-F238E27FC236}">
                <a16:creationId xmlns:a16="http://schemas.microsoft.com/office/drawing/2014/main" id="{0AA23DE2-0662-EF49-8AA8-79412F4E9795}"/>
              </a:ext>
            </a:extLst>
          </p:cNvPr>
          <p:cNvGrpSpPr/>
          <p:nvPr/>
        </p:nvGrpSpPr>
        <p:grpSpPr>
          <a:xfrm>
            <a:off x="1620571" y="2342020"/>
            <a:ext cx="2110848" cy="3668435"/>
            <a:chOff x="8316773" y="2324558"/>
            <a:chExt cx="2110848" cy="3668435"/>
          </a:xfrm>
        </p:grpSpPr>
        <p:pic>
          <p:nvPicPr>
            <p:cNvPr id="8" name="Picture 7">
              <a:extLst>
                <a:ext uri="{FF2B5EF4-FFF2-40B4-BE49-F238E27FC236}">
                  <a16:creationId xmlns:a16="http://schemas.microsoft.com/office/drawing/2014/main" id="{586BBA9D-1335-ED44-AEF4-04ED82A67B66}"/>
                </a:ext>
              </a:extLst>
            </p:cNvPr>
            <p:cNvPicPr>
              <a:picLocks noChangeAspect="1"/>
            </p:cNvPicPr>
            <p:nvPr/>
          </p:nvPicPr>
          <p:blipFill>
            <a:blip r:embed="rId3"/>
            <a:stretch>
              <a:fillRect/>
            </a:stretch>
          </p:blipFill>
          <p:spPr>
            <a:xfrm>
              <a:off x="8316773" y="2698013"/>
              <a:ext cx="2110848" cy="3294980"/>
            </a:xfrm>
            <a:prstGeom prst="rect">
              <a:avLst/>
            </a:prstGeom>
          </p:spPr>
        </p:pic>
        <p:sp>
          <p:nvSpPr>
            <p:cNvPr id="9" name="TextBox 8">
              <a:extLst>
                <a:ext uri="{FF2B5EF4-FFF2-40B4-BE49-F238E27FC236}">
                  <a16:creationId xmlns:a16="http://schemas.microsoft.com/office/drawing/2014/main" id="{4F90D8C8-3156-334D-A6B6-E3F4BDAB153C}"/>
                </a:ext>
              </a:extLst>
            </p:cNvPr>
            <p:cNvSpPr txBox="1"/>
            <p:nvPr/>
          </p:nvSpPr>
          <p:spPr>
            <a:xfrm>
              <a:off x="8460954" y="2324558"/>
              <a:ext cx="1751682" cy="369332"/>
            </a:xfrm>
            <a:prstGeom prst="rect">
              <a:avLst/>
            </a:prstGeom>
            <a:noFill/>
          </p:spPr>
          <p:txBody>
            <a:bodyPr wrap="square" rtlCol="0">
              <a:spAutoFit/>
            </a:bodyPr>
            <a:lstStyle/>
            <a:p>
              <a:pPr algn="ctr"/>
              <a:r>
                <a:rPr lang="en-US" dirty="0"/>
                <a:t>Diagnosis</a:t>
              </a:r>
            </a:p>
          </p:txBody>
        </p:sp>
      </p:grpSp>
    </p:spTree>
    <p:extLst>
      <p:ext uri="{BB962C8B-B14F-4D97-AF65-F5344CB8AC3E}">
        <p14:creationId xmlns:p14="http://schemas.microsoft.com/office/powerpoint/2010/main" val="385063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432" y="170877"/>
            <a:ext cx="10515600" cy="1325563"/>
          </a:xfrm>
        </p:spPr>
        <p:txBody>
          <a:bodyPr>
            <a:normAutofit/>
          </a:bodyPr>
          <a:lstStyle/>
          <a:p>
            <a:pPr algn="ctr"/>
            <a:r>
              <a:rPr lang="en-US" sz="4800" b="1" dirty="0"/>
              <a:t>EDA</a:t>
            </a:r>
            <a:r>
              <a:rPr lang="en-US" sz="5400" b="1" dirty="0"/>
              <a:t/>
            </a:r>
            <a:br>
              <a:rPr lang="en-US" sz="5400" b="1" dirty="0"/>
            </a:br>
            <a:r>
              <a:rPr lang="en-US" sz="2800" dirty="0"/>
              <a:t>Data Cleaning and scaling</a:t>
            </a:r>
            <a:endParaRPr lang="he-IL" sz="2800" b="1" dirty="0"/>
          </a:p>
        </p:txBody>
      </p:sp>
      <p:sp>
        <p:nvSpPr>
          <p:cNvPr id="24" name="TextBox 23"/>
          <p:cNvSpPr txBox="1"/>
          <p:nvPr/>
        </p:nvSpPr>
        <p:spPr>
          <a:xfrm>
            <a:off x="4729076" y="2377153"/>
            <a:ext cx="2413182" cy="646331"/>
          </a:xfrm>
          <a:prstGeom prst="rect">
            <a:avLst/>
          </a:prstGeom>
          <a:noFill/>
        </p:spPr>
        <p:txBody>
          <a:bodyPr wrap="square" rtlCol="1">
            <a:spAutoFit/>
          </a:bodyPr>
          <a:lstStyle/>
          <a:p>
            <a:r>
              <a:rPr lang="en-US" dirty="0" err="1"/>
              <a:t>RobustScaler</a:t>
            </a:r>
            <a:endParaRPr lang="en-US" dirty="0"/>
          </a:p>
          <a:p>
            <a:r>
              <a:rPr lang="en-US" dirty="0" err="1"/>
              <a:t>quantile_range</a:t>
            </a:r>
            <a:r>
              <a:rPr lang="en-US" dirty="0"/>
              <a:t> = (1, 99)</a:t>
            </a:r>
          </a:p>
        </p:txBody>
      </p:sp>
      <p:sp>
        <p:nvSpPr>
          <p:cNvPr id="25" name="Right Arrow 24"/>
          <p:cNvSpPr/>
          <p:nvPr/>
        </p:nvSpPr>
        <p:spPr>
          <a:xfrm>
            <a:off x="4767913" y="3077763"/>
            <a:ext cx="2388395" cy="1653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a:extLst>
              <a:ext uri="{FF2B5EF4-FFF2-40B4-BE49-F238E27FC236}">
                <a16:creationId xmlns:a16="http://schemas.microsoft.com/office/drawing/2014/main" id="{797C7FBA-D7FF-3D4F-AB70-6FA1258D6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584" y="2021056"/>
            <a:ext cx="1536976" cy="3586278"/>
          </a:xfrm>
          <a:prstGeom prst="rect">
            <a:avLst/>
          </a:prstGeom>
        </p:spPr>
      </p:pic>
      <p:pic>
        <p:nvPicPr>
          <p:cNvPr id="6" name="Picture 5">
            <a:extLst>
              <a:ext uri="{FF2B5EF4-FFF2-40B4-BE49-F238E27FC236}">
                <a16:creationId xmlns:a16="http://schemas.microsoft.com/office/drawing/2014/main" id="{55EB1B51-9314-ED49-9A78-82331C1AE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37" y="2017741"/>
            <a:ext cx="1538397" cy="3589593"/>
          </a:xfrm>
          <a:prstGeom prst="rect">
            <a:avLst/>
          </a:prstGeom>
        </p:spPr>
      </p:pic>
      <p:pic>
        <p:nvPicPr>
          <p:cNvPr id="17" name="Picture 16">
            <a:extLst>
              <a:ext uri="{FF2B5EF4-FFF2-40B4-BE49-F238E27FC236}">
                <a16:creationId xmlns:a16="http://schemas.microsoft.com/office/drawing/2014/main" id="{F3FB09AE-580E-B948-A6BE-495E09924E7E}"/>
              </a:ext>
            </a:extLst>
          </p:cNvPr>
          <p:cNvPicPr>
            <a:picLocks noChangeAspect="1"/>
          </p:cNvPicPr>
          <p:nvPr/>
        </p:nvPicPr>
        <p:blipFill rotWithShape="1">
          <a:blip r:embed="rId5"/>
          <a:srcRect r="13043"/>
          <a:stretch/>
        </p:blipFill>
        <p:spPr>
          <a:xfrm>
            <a:off x="4821289" y="3351719"/>
            <a:ext cx="2281642" cy="2255615"/>
          </a:xfrm>
          <a:prstGeom prst="rect">
            <a:avLst/>
          </a:prstGeom>
        </p:spPr>
      </p:pic>
    </p:spTree>
    <p:extLst>
      <p:ext uri="{BB962C8B-B14F-4D97-AF65-F5344CB8AC3E}">
        <p14:creationId xmlns:p14="http://schemas.microsoft.com/office/powerpoint/2010/main" val="1019542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212FF9-25F9-BE44-A25B-CA20C7550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2534" y="2274570"/>
            <a:ext cx="3215640" cy="2679700"/>
          </a:xfrm>
          <a:prstGeom prst="rect">
            <a:avLst/>
          </a:prstGeom>
        </p:spPr>
      </p:pic>
      <p:pic>
        <p:nvPicPr>
          <p:cNvPr id="7" name="Picture 6">
            <a:extLst>
              <a:ext uri="{FF2B5EF4-FFF2-40B4-BE49-F238E27FC236}">
                <a16:creationId xmlns:a16="http://schemas.microsoft.com/office/drawing/2014/main" id="{A0BF85E9-A380-B447-A012-435A7CBE9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7179" y="2274570"/>
            <a:ext cx="3215640" cy="2679700"/>
          </a:xfrm>
          <a:prstGeom prst="rect">
            <a:avLst/>
          </a:prstGeom>
        </p:spPr>
      </p:pic>
      <p:pic>
        <p:nvPicPr>
          <p:cNvPr id="9" name="Picture 8">
            <a:extLst>
              <a:ext uri="{FF2B5EF4-FFF2-40B4-BE49-F238E27FC236}">
                <a16:creationId xmlns:a16="http://schemas.microsoft.com/office/drawing/2014/main" id="{1F5E26AB-6930-C84A-88DA-B2651A5889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9426" y="2274570"/>
            <a:ext cx="1131570" cy="2640330"/>
          </a:xfrm>
          <a:prstGeom prst="rect">
            <a:avLst/>
          </a:prstGeom>
        </p:spPr>
      </p:pic>
      <p:pic>
        <p:nvPicPr>
          <p:cNvPr id="11" name="Picture 10">
            <a:extLst>
              <a:ext uri="{FF2B5EF4-FFF2-40B4-BE49-F238E27FC236}">
                <a16:creationId xmlns:a16="http://schemas.microsoft.com/office/drawing/2014/main" id="{B3C323A0-8558-2040-8406-ACDCE8C346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4071" y="2274570"/>
            <a:ext cx="1131570" cy="2640330"/>
          </a:xfrm>
          <a:prstGeom prst="rect">
            <a:avLst/>
          </a:prstGeom>
        </p:spPr>
      </p:pic>
      <p:sp>
        <p:nvSpPr>
          <p:cNvPr id="12" name="Title 1">
            <a:extLst>
              <a:ext uri="{FF2B5EF4-FFF2-40B4-BE49-F238E27FC236}">
                <a16:creationId xmlns:a16="http://schemas.microsoft.com/office/drawing/2014/main" id="{A2E4040B-EB6F-6149-AA03-D432D3D730F2}"/>
              </a:ext>
            </a:extLst>
          </p:cNvPr>
          <p:cNvSpPr>
            <a:spLocks noGrp="1"/>
          </p:cNvSpPr>
          <p:nvPr>
            <p:ph type="title"/>
          </p:nvPr>
        </p:nvSpPr>
        <p:spPr>
          <a:xfrm>
            <a:off x="802574" y="346308"/>
            <a:ext cx="10515600" cy="964829"/>
          </a:xfrm>
        </p:spPr>
        <p:txBody>
          <a:bodyPr>
            <a:normAutofit fontScale="90000"/>
          </a:bodyPr>
          <a:lstStyle/>
          <a:p>
            <a:pPr algn="ctr"/>
            <a:r>
              <a:rPr lang="en-US" b="1" dirty="0"/>
              <a:t>EDA</a:t>
            </a:r>
            <a:r>
              <a:rPr lang="en-US" sz="5400" b="1" dirty="0"/>
              <a:t/>
            </a:r>
            <a:br>
              <a:rPr lang="en-US" sz="5400" b="1" dirty="0"/>
            </a:br>
            <a:r>
              <a:rPr lang="en-US" sz="2400" dirty="0"/>
              <a:t>Gene relative read counts distribution of UC and control groups</a:t>
            </a:r>
            <a:endParaRPr lang="he-IL" sz="2400" dirty="0"/>
          </a:p>
        </p:txBody>
      </p:sp>
      <p:sp>
        <p:nvSpPr>
          <p:cNvPr id="13" name="TextBox 12">
            <a:extLst>
              <a:ext uri="{FF2B5EF4-FFF2-40B4-BE49-F238E27FC236}">
                <a16:creationId xmlns:a16="http://schemas.microsoft.com/office/drawing/2014/main" id="{00A75C3C-3B3E-1A48-889F-FB004937DA50}"/>
              </a:ext>
            </a:extLst>
          </p:cNvPr>
          <p:cNvSpPr txBox="1"/>
          <p:nvPr/>
        </p:nvSpPr>
        <p:spPr>
          <a:xfrm>
            <a:off x="2577911" y="1762539"/>
            <a:ext cx="1059393" cy="369332"/>
          </a:xfrm>
          <a:prstGeom prst="rect">
            <a:avLst/>
          </a:prstGeom>
          <a:noFill/>
        </p:spPr>
        <p:txBody>
          <a:bodyPr wrap="none" rtlCol="0">
            <a:spAutoFit/>
          </a:bodyPr>
          <a:lstStyle/>
          <a:p>
            <a:r>
              <a:rPr lang="en-US" dirty="0"/>
              <a:t>UC group</a:t>
            </a:r>
          </a:p>
        </p:txBody>
      </p:sp>
      <p:sp>
        <p:nvSpPr>
          <p:cNvPr id="14" name="TextBox 13">
            <a:extLst>
              <a:ext uri="{FF2B5EF4-FFF2-40B4-BE49-F238E27FC236}">
                <a16:creationId xmlns:a16="http://schemas.microsoft.com/office/drawing/2014/main" id="{D194E1C9-D1DD-1B43-B997-07BA0C68925B}"/>
              </a:ext>
            </a:extLst>
          </p:cNvPr>
          <p:cNvSpPr txBox="1"/>
          <p:nvPr/>
        </p:nvSpPr>
        <p:spPr>
          <a:xfrm>
            <a:off x="7930752" y="1762539"/>
            <a:ext cx="1481559" cy="369332"/>
          </a:xfrm>
          <a:prstGeom prst="rect">
            <a:avLst/>
          </a:prstGeom>
          <a:noFill/>
        </p:spPr>
        <p:txBody>
          <a:bodyPr wrap="none" rtlCol="0">
            <a:spAutoFit/>
          </a:bodyPr>
          <a:lstStyle/>
          <a:p>
            <a:r>
              <a:rPr lang="en-US" dirty="0"/>
              <a:t>Control group</a:t>
            </a:r>
          </a:p>
        </p:txBody>
      </p:sp>
      <p:sp>
        <p:nvSpPr>
          <p:cNvPr id="15" name="TextBox 14">
            <a:extLst>
              <a:ext uri="{FF2B5EF4-FFF2-40B4-BE49-F238E27FC236}">
                <a16:creationId xmlns:a16="http://schemas.microsoft.com/office/drawing/2014/main" id="{E6B6BBE1-82BE-164B-8124-7CC8E1D52D0D}"/>
              </a:ext>
            </a:extLst>
          </p:cNvPr>
          <p:cNvSpPr txBox="1"/>
          <p:nvPr/>
        </p:nvSpPr>
        <p:spPr>
          <a:xfrm>
            <a:off x="1919856" y="5548371"/>
            <a:ext cx="8325036" cy="369332"/>
          </a:xfrm>
          <a:prstGeom prst="rect">
            <a:avLst/>
          </a:prstGeom>
          <a:noFill/>
        </p:spPr>
        <p:txBody>
          <a:bodyPr wrap="none" rtlCol="0">
            <a:spAutoFit/>
          </a:bodyPr>
          <a:lstStyle/>
          <a:p>
            <a:r>
              <a:rPr lang="en-US" dirty="0"/>
              <a:t>The control group counts distribution is more heterogenous compared to the UC group</a:t>
            </a:r>
          </a:p>
        </p:txBody>
      </p:sp>
    </p:spTree>
    <p:extLst>
      <p:ext uri="{BB962C8B-B14F-4D97-AF65-F5344CB8AC3E}">
        <p14:creationId xmlns:p14="http://schemas.microsoft.com/office/powerpoint/2010/main" val="29607324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D1A6F13-1746-334D-8026-A498388D534C}"/>
              </a:ext>
            </a:extLst>
          </p:cNvPr>
          <p:cNvGrpSpPr/>
          <p:nvPr/>
        </p:nvGrpSpPr>
        <p:grpSpPr>
          <a:xfrm>
            <a:off x="5784648" y="2679639"/>
            <a:ext cx="4810769" cy="3124818"/>
            <a:chOff x="7245802" y="2868175"/>
            <a:chExt cx="4810769" cy="3124818"/>
          </a:xfrm>
        </p:grpSpPr>
        <p:pic>
          <p:nvPicPr>
            <p:cNvPr id="4" name="Picture 3">
              <a:extLst>
                <a:ext uri="{FF2B5EF4-FFF2-40B4-BE49-F238E27FC236}">
                  <a16:creationId xmlns:a16="http://schemas.microsoft.com/office/drawing/2014/main" id="{FFA3F98F-0256-1D48-AA85-BE9CB211B78E}"/>
                </a:ext>
              </a:extLst>
            </p:cNvPr>
            <p:cNvPicPr>
              <a:picLocks noChangeAspect="1"/>
            </p:cNvPicPr>
            <p:nvPr/>
          </p:nvPicPr>
          <p:blipFill>
            <a:blip r:embed="rId2"/>
            <a:stretch>
              <a:fillRect/>
            </a:stretch>
          </p:blipFill>
          <p:spPr>
            <a:xfrm>
              <a:off x="7245802" y="4035748"/>
              <a:ext cx="4575841" cy="1957245"/>
            </a:xfrm>
            <a:prstGeom prst="rect">
              <a:avLst/>
            </a:prstGeom>
          </p:spPr>
        </p:pic>
        <p:sp>
          <p:nvSpPr>
            <p:cNvPr id="5" name="TextBox 4">
              <a:extLst>
                <a:ext uri="{FF2B5EF4-FFF2-40B4-BE49-F238E27FC236}">
                  <a16:creationId xmlns:a16="http://schemas.microsoft.com/office/drawing/2014/main" id="{CDED4C7A-75FD-944C-9A1B-A6AEDE55C389}"/>
                </a:ext>
              </a:extLst>
            </p:cNvPr>
            <p:cNvSpPr txBox="1"/>
            <p:nvPr/>
          </p:nvSpPr>
          <p:spPr>
            <a:xfrm>
              <a:off x="7245802" y="2868175"/>
              <a:ext cx="4810769" cy="1200329"/>
            </a:xfrm>
            <a:prstGeom prst="rect">
              <a:avLst/>
            </a:prstGeom>
            <a:noFill/>
          </p:spPr>
          <p:txBody>
            <a:bodyPr wrap="square" rtlCol="0">
              <a:spAutoFit/>
            </a:bodyPr>
            <a:lstStyle/>
            <a:p>
              <a:pPr algn="just"/>
              <a:r>
                <a:rPr lang="en-US" dirty="0"/>
                <a:t>Calculating the number of genes, which expression was at least x2 greater or lower in UC patients compared to controls, revealed that the majority of genes was down-regulated</a:t>
              </a:r>
            </a:p>
          </p:txBody>
        </p:sp>
      </p:grpSp>
      <p:grpSp>
        <p:nvGrpSpPr>
          <p:cNvPr id="8" name="Group 7">
            <a:extLst>
              <a:ext uri="{FF2B5EF4-FFF2-40B4-BE49-F238E27FC236}">
                <a16:creationId xmlns:a16="http://schemas.microsoft.com/office/drawing/2014/main" id="{E2A0B602-0B65-F744-81BD-892F1171119A}"/>
              </a:ext>
            </a:extLst>
          </p:cNvPr>
          <p:cNvGrpSpPr/>
          <p:nvPr/>
        </p:nvGrpSpPr>
        <p:grpSpPr>
          <a:xfrm>
            <a:off x="2065856" y="1235668"/>
            <a:ext cx="2393022" cy="5414778"/>
            <a:chOff x="1811332" y="1348789"/>
            <a:chExt cx="2393022" cy="5414778"/>
          </a:xfrm>
        </p:grpSpPr>
        <p:pic>
          <p:nvPicPr>
            <p:cNvPr id="6" name="Picture 5">
              <a:extLst>
                <a:ext uri="{FF2B5EF4-FFF2-40B4-BE49-F238E27FC236}">
                  <a16:creationId xmlns:a16="http://schemas.microsoft.com/office/drawing/2014/main" id="{8CF9AD16-55E8-F644-AE59-6A37A483481E}"/>
                </a:ext>
              </a:extLst>
            </p:cNvPr>
            <p:cNvPicPr>
              <a:picLocks noChangeAspect="1"/>
            </p:cNvPicPr>
            <p:nvPr/>
          </p:nvPicPr>
          <p:blipFill rotWithShape="1">
            <a:blip r:embed="rId3">
              <a:extLst>
                <a:ext uri="{28A0092B-C50C-407E-A947-70E740481C1C}">
                  <a14:useLocalDpi xmlns:a14="http://schemas.microsoft.com/office/drawing/2010/main" val="0"/>
                </a:ext>
              </a:extLst>
            </a:blip>
            <a:srcRect l="2037" t="1440" r="1565" b="901"/>
            <a:stretch/>
          </p:blipFill>
          <p:spPr>
            <a:xfrm>
              <a:off x="1811332" y="1995120"/>
              <a:ext cx="2393022" cy="4768447"/>
            </a:xfrm>
            <a:prstGeom prst="rect">
              <a:avLst/>
            </a:prstGeom>
          </p:spPr>
        </p:pic>
        <p:sp>
          <p:nvSpPr>
            <p:cNvPr id="7" name="TextBox 6">
              <a:extLst>
                <a:ext uri="{FF2B5EF4-FFF2-40B4-BE49-F238E27FC236}">
                  <a16:creationId xmlns:a16="http://schemas.microsoft.com/office/drawing/2014/main" id="{595B2859-B6FE-AB4C-B77A-E3BD11FC29CC}"/>
                </a:ext>
              </a:extLst>
            </p:cNvPr>
            <p:cNvSpPr txBox="1"/>
            <p:nvPr/>
          </p:nvSpPr>
          <p:spPr>
            <a:xfrm>
              <a:off x="1943922" y="1348789"/>
              <a:ext cx="2260432" cy="646331"/>
            </a:xfrm>
            <a:prstGeom prst="rect">
              <a:avLst/>
            </a:prstGeom>
            <a:noFill/>
          </p:spPr>
          <p:txBody>
            <a:bodyPr wrap="square" rtlCol="0">
              <a:spAutoFit/>
            </a:bodyPr>
            <a:lstStyle/>
            <a:p>
              <a:pPr algn="ctr"/>
              <a:r>
                <a:rPr lang="en-US" dirty="0"/>
                <a:t>Averaged relative gene expression </a:t>
              </a:r>
            </a:p>
          </p:txBody>
        </p:sp>
      </p:grpSp>
      <p:sp>
        <p:nvSpPr>
          <p:cNvPr id="10" name="Title 1">
            <a:extLst>
              <a:ext uri="{FF2B5EF4-FFF2-40B4-BE49-F238E27FC236}">
                <a16:creationId xmlns:a16="http://schemas.microsoft.com/office/drawing/2014/main" id="{2FD46175-DD23-6D4B-9794-48622759C9B1}"/>
              </a:ext>
            </a:extLst>
          </p:cNvPr>
          <p:cNvSpPr>
            <a:spLocks noGrp="1"/>
          </p:cNvSpPr>
          <p:nvPr>
            <p:ph type="title"/>
          </p:nvPr>
        </p:nvSpPr>
        <p:spPr>
          <a:xfrm>
            <a:off x="802574" y="147525"/>
            <a:ext cx="10515600" cy="964829"/>
          </a:xfrm>
        </p:spPr>
        <p:txBody>
          <a:bodyPr>
            <a:normAutofit fontScale="90000"/>
          </a:bodyPr>
          <a:lstStyle/>
          <a:p>
            <a:pPr algn="ctr"/>
            <a:r>
              <a:rPr lang="en-US" b="1" dirty="0"/>
              <a:t>EDA</a:t>
            </a:r>
            <a:r>
              <a:rPr lang="en-US" sz="5400" b="1" dirty="0"/>
              <a:t/>
            </a:r>
            <a:br>
              <a:rPr lang="en-US" sz="5400" b="1" dirty="0"/>
            </a:br>
            <a:r>
              <a:rPr lang="en-US" sz="2400" dirty="0"/>
              <a:t>UC group gene expression compared to the control group</a:t>
            </a:r>
            <a:endParaRPr lang="he-IL" sz="2400" dirty="0"/>
          </a:p>
        </p:txBody>
      </p:sp>
    </p:spTree>
    <p:extLst>
      <p:ext uri="{BB962C8B-B14F-4D97-AF65-F5344CB8AC3E}">
        <p14:creationId xmlns:p14="http://schemas.microsoft.com/office/powerpoint/2010/main" val="8239194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574" y="147525"/>
            <a:ext cx="10515600" cy="964829"/>
          </a:xfrm>
        </p:spPr>
        <p:txBody>
          <a:bodyPr>
            <a:normAutofit fontScale="90000"/>
          </a:bodyPr>
          <a:lstStyle/>
          <a:p>
            <a:pPr algn="ctr"/>
            <a:r>
              <a:rPr lang="en-US" b="1" dirty="0"/>
              <a:t>EDA</a:t>
            </a:r>
            <a:r>
              <a:rPr lang="en-US" sz="5400" b="1" dirty="0"/>
              <a:t/>
            </a:r>
            <a:br>
              <a:rPr lang="en-US" sz="5400" b="1" dirty="0"/>
            </a:br>
            <a:r>
              <a:rPr lang="en-US" sz="2400" dirty="0"/>
              <a:t>Evaluation of group separation using PCA and heatmap</a:t>
            </a:r>
            <a:endParaRPr lang="he-IL" sz="2400" dirty="0"/>
          </a:p>
        </p:txBody>
      </p:sp>
      <p:sp>
        <p:nvSpPr>
          <p:cNvPr id="5" name="TextBox 4">
            <a:extLst>
              <a:ext uri="{FF2B5EF4-FFF2-40B4-BE49-F238E27FC236}">
                <a16:creationId xmlns:a16="http://schemas.microsoft.com/office/drawing/2014/main" id="{E90AA9E2-6032-2348-950B-17AA884D6A61}"/>
              </a:ext>
            </a:extLst>
          </p:cNvPr>
          <p:cNvSpPr txBox="1"/>
          <p:nvPr/>
        </p:nvSpPr>
        <p:spPr>
          <a:xfrm>
            <a:off x="5985172" y="6188481"/>
            <a:ext cx="6085025" cy="646331"/>
          </a:xfrm>
          <a:prstGeom prst="rect">
            <a:avLst/>
          </a:prstGeom>
          <a:noFill/>
        </p:spPr>
        <p:txBody>
          <a:bodyPr wrap="square" rtlCol="0">
            <a:spAutoFit/>
          </a:bodyPr>
          <a:lstStyle/>
          <a:p>
            <a:pPr algn="ctr"/>
            <a:r>
              <a:rPr lang="en-US" dirty="0"/>
              <a:t>Most UC and Control samples were clustered together, and showed a unique gene expression </a:t>
            </a:r>
          </a:p>
        </p:txBody>
      </p:sp>
      <p:pic>
        <p:nvPicPr>
          <p:cNvPr id="8" name="Picture 7">
            <a:extLst>
              <a:ext uri="{FF2B5EF4-FFF2-40B4-BE49-F238E27FC236}">
                <a16:creationId xmlns:a16="http://schemas.microsoft.com/office/drawing/2014/main" id="{E257A277-89F5-564D-86CE-7C11167B8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970" y="1406081"/>
            <a:ext cx="5767430" cy="4811839"/>
          </a:xfrm>
          <a:prstGeom prst="rect">
            <a:avLst/>
          </a:prstGeom>
        </p:spPr>
      </p:pic>
      <p:pic>
        <p:nvPicPr>
          <p:cNvPr id="7" name="Picture 6">
            <a:extLst>
              <a:ext uri="{FF2B5EF4-FFF2-40B4-BE49-F238E27FC236}">
                <a16:creationId xmlns:a16="http://schemas.microsoft.com/office/drawing/2014/main" id="{CB6B93F3-5339-EC41-BED0-DFB7729CA8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024" y="1566180"/>
            <a:ext cx="5093088" cy="1799189"/>
          </a:xfrm>
          <a:prstGeom prst="rect">
            <a:avLst/>
          </a:prstGeom>
        </p:spPr>
      </p:pic>
      <p:pic>
        <p:nvPicPr>
          <p:cNvPr id="9" name="Picture 8">
            <a:extLst>
              <a:ext uri="{FF2B5EF4-FFF2-40B4-BE49-F238E27FC236}">
                <a16:creationId xmlns:a16="http://schemas.microsoft.com/office/drawing/2014/main" id="{CF36B692-E144-C844-923C-2456200408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687" y="3437315"/>
            <a:ext cx="2683710" cy="1162220"/>
          </a:xfrm>
          <a:prstGeom prst="rect">
            <a:avLst/>
          </a:prstGeom>
        </p:spPr>
      </p:pic>
      <p:pic>
        <p:nvPicPr>
          <p:cNvPr id="10" name="Picture 9">
            <a:extLst>
              <a:ext uri="{FF2B5EF4-FFF2-40B4-BE49-F238E27FC236}">
                <a16:creationId xmlns:a16="http://schemas.microsoft.com/office/drawing/2014/main" id="{3851104A-5A29-0145-8B6E-AA6A3754F5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7761" y="3437315"/>
            <a:ext cx="2763351" cy="1162220"/>
          </a:xfrm>
          <a:prstGeom prst="rect">
            <a:avLst/>
          </a:prstGeom>
        </p:spPr>
      </p:pic>
      <p:sp>
        <p:nvSpPr>
          <p:cNvPr id="3" name="TextBox 2">
            <a:extLst>
              <a:ext uri="{FF2B5EF4-FFF2-40B4-BE49-F238E27FC236}">
                <a16:creationId xmlns:a16="http://schemas.microsoft.com/office/drawing/2014/main" id="{2676C918-9BEC-0F41-9680-3E9791566FD7}"/>
              </a:ext>
            </a:extLst>
          </p:cNvPr>
          <p:cNvSpPr txBox="1"/>
          <p:nvPr/>
        </p:nvSpPr>
        <p:spPr>
          <a:xfrm>
            <a:off x="385043" y="4755137"/>
            <a:ext cx="5166069" cy="1200329"/>
          </a:xfrm>
          <a:prstGeom prst="rect">
            <a:avLst/>
          </a:prstGeom>
          <a:noFill/>
        </p:spPr>
        <p:txBody>
          <a:bodyPr wrap="square" rtlCol="0">
            <a:spAutoFit/>
          </a:bodyPr>
          <a:lstStyle/>
          <a:p>
            <a:pPr algn="just"/>
            <a:r>
              <a:rPr lang="en-US" dirty="0"/>
              <a:t>PCA graph shows a relatively good group separation, as most of the samples of each group were clustered adjacent to each other, with a low number of samples leaking to the neighboring group </a:t>
            </a:r>
          </a:p>
        </p:txBody>
      </p:sp>
    </p:spTree>
    <p:extLst>
      <p:ext uri="{BB962C8B-B14F-4D97-AF65-F5344CB8AC3E}">
        <p14:creationId xmlns:p14="http://schemas.microsoft.com/office/powerpoint/2010/main" val="300016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36" y="263709"/>
            <a:ext cx="10515600" cy="1325563"/>
          </a:xfrm>
        </p:spPr>
        <p:txBody>
          <a:bodyPr>
            <a:normAutofit fontScale="90000"/>
          </a:bodyPr>
          <a:lstStyle/>
          <a:p>
            <a:pPr algn="ctr"/>
            <a:r>
              <a:rPr lang="en-US" sz="5400" b="1" dirty="0"/>
              <a:t>EDA</a:t>
            </a:r>
            <a:br>
              <a:rPr lang="en-US" sz="5400" b="1" dirty="0"/>
            </a:br>
            <a:r>
              <a:rPr lang="en-US" sz="3600" dirty="0"/>
              <a:t>Dealing with imbalanced data</a:t>
            </a:r>
            <a:endParaRPr lang="he-IL" sz="5400" dirty="0"/>
          </a:p>
        </p:txBody>
      </p:sp>
      <p:pic>
        <p:nvPicPr>
          <p:cNvPr id="3" name="Content Placeholder 2"/>
          <p:cNvPicPr>
            <a:picLocks noGrp="1" noChangeAspect="1"/>
          </p:cNvPicPr>
          <p:nvPr>
            <p:ph idx="1"/>
          </p:nvPr>
        </p:nvPicPr>
        <p:blipFill>
          <a:blip r:embed="rId3"/>
          <a:stretch>
            <a:fillRect/>
          </a:stretch>
        </p:blipFill>
        <p:spPr>
          <a:xfrm>
            <a:off x="529460" y="3083431"/>
            <a:ext cx="2641222" cy="2117089"/>
          </a:xfrm>
          <a:prstGeom prst="rect">
            <a:avLst/>
          </a:prstGeom>
        </p:spPr>
      </p:pic>
      <p:sp>
        <p:nvSpPr>
          <p:cNvPr id="6" name="TextBox 5"/>
          <p:cNvSpPr txBox="1"/>
          <p:nvPr/>
        </p:nvSpPr>
        <p:spPr>
          <a:xfrm>
            <a:off x="850158" y="2529433"/>
            <a:ext cx="2124363" cy="369332"/>
          </a:xfrm>
          <a:prstGeom prst="rect">
            <a:avLst/>
          </a:prstGeom>
          <a:noFill/>
        </p:spPr>
        <p:txBody>
          <a:bodyPr wrap="square" rtlCol="1">
            <a:spAutoFit/>
          </a:bodyPr>
          <a:lstStyle/>
          <a:p>
            <a:r>
              <a:rPr lang="en-US" dirty="0"/>
              <a:t>Imbalanced Data</a:t>
            </a:r>
            <a:endParaRPr lang="he-IL" dirty="0"/>
          </a:p>
        </p:txBody>
      </p:sp>
      <p:pic>
        <p:nvPicPr>
          <p:cNvPr id="7" name="Picture 6"/>
          <p:cNvPicPr>
            <a:picLocks noChangeAspect="1"/>
          </p:cNvPicPr>
          <p:nvPr/>
        </p:nvPicPr>
        <p:blipFill>
          <a:blip r:embed="rId4"/>
          <a:stretch>
            <a:fillRect/>
          </a:stretch>
        </p:blipFill>
        <p:spPr>
          <a:xfrm>
            <a:off x="8550482" y="1835131"/>
            <a:ext cx="2164867" cy="1757937"/>
          </a:xfrm>
          <a:prstGeom prst="rect">
            <a:avLst/>
          </a:prstGeom>
        </p:spPr>
      </p:pic>
      <p:sp>
        <p:nvSpPr>
          <p:cNvPr id="8" name="Right Arrow 7"/>
          <p:cNvSpPr/>
          <p:nvPr/>
        </p:nvSpPr>
        <p:spPr>
          <a:xfrm rot="20946664">
            <a:off x="3495373" y="3328978"/>
            <a:ext cx="4754879" cy="420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TextBox 8"/>
          <p:cNvSpPr txBox="1"/>
          <p:nvPr/>
        </p:nvSpPr>
        <p:spPr>
          <a:xfrm rot="20827191">
            <a:off x="5653794" y="2698710"/>
            <a:ext cx="1732540" cy="400110"/>
          </a:xfrm>
          <a:prstGeom prst="rect">
            <a:avLst/>
          </a:prstGeom>
          <a:noFill/>
        </p:spPr>
        <p:txBody>
          <a:bodyPr wrap="square" rtlCol="1">
            <a:spAutoFit/>
          </a:bodyPr>
          <a:lstStyle/>
          <a:p>
            <a:r>
              <a:rPr lang="en-US" sz="2000" b="1" dirty="0"/>
              <a:t>SMOTE</a:t>
            </a:r>
            <a:endParaRPr lang="he-IL" sz="2800" b="1" dirty="0"/>
          </a:p>
        </p:txBody>
      </p:sp>
      <p:pic>
        <p:nvPicPr>
          <p:cNvPr id="4" name="Picture 3"/>
          <p:cNvPicPr>
            <a:picLocks noChangeAspect="1"/>
          </p:cNvPicPr>
          <p:nvPr/>
        </p:nvPicPr>
        <p:blipFill>
          <a:blip r:embed="rId5"/>
          <a:stretch>
            <a:fillRect/>
          </a:stretch>
        </p:blipFill>
        <p:spPr>
          <a:xfrm>
            <a:off x="4084964" y="2215007"/>
            <a:ext cx="1327600" cy="12078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ight Arrow 9"/>
          <p:cNvSpPr/>
          <p:nvPr/>
        </p:nvSpPr>
        <p:spPr>
          <a:xfrm rot="591458">
            <a:off x="3505913" y="4473926"/>
            <a:ext cx="4754879" cy="420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2" name="TextBox 11"/>
          <p:cNvSpPr txBox="1"/>
          <p:nvPr/>
        </p:nvSpPr>
        <p:spPr>
          <a:xfrm rot="753501">
            <a:off x="5638136" y="5304055"/>
            <a:ext cx="3039298" cy="400110"/>
          </a:xfrm>
          <a:prstGeom prst="rect">
            <a:avLst/>
          </a:prstGeom>
          <a:noFill/>
        </p:spPr>
        <p:txBody>
          <a:bodyPr wrap="square" rtlCol="1">
            <a:spAutoFit/>
          </a:bodyPr>
          <a:lstStyle/>
          <a:p>
            <a:r>
              <a:rPr lang="en-US" sz="2000" b="1" dirty="0" err="1"/>
              <a:t>BalancedBaggingClassifier</a:t>
            </a:r>
            <a:endParaRPr lang="he-IL" sz="2000" b="1" dirty="0"/>
          </a:p>
        </p:txBody>
      </p:sp>
      <p:pic>
        <p:nvPicPr>
          <p:cNvPr id="5" name="Picture 4"/>
          <p:cNvPicPr>
            <a:picLocks noChangeAspect="1"/>
          </p:cNvPicPr>
          <p:nvPr/>
        </p:nvPicPr>
        <p:blipFill>
          <a:blip r:embed="rId6"/>
          <a:stretch>
            <a:fillRect/>
          </a:stretch>
        </p:blipFill>
        <p:spPr>
          <a:xfrm rot="755226">
            <a:off x="3352477" y="4758536"/>
            <a:ext cx="2226945" cy="1080585"/>
          </a:xfrm>
          <a:prstGeom prst="rect">
            <a:avLst/>
          </a:prstGeom>
        </p:spPr>
      </p:pic>
      <p:pic>
        <p:nvPicPr>
          <p:cNvPr id="13" name="Picture 12"/>
          <p:cNvPicPr>
            <a:picLocks noChangeAspect="1"/>
          </p:cNvPicPr>
          <p:nvPr/>
        </p:nvPicPr>
        <p:blipFill>
          <a:blip r:embed="rId7"/>
          <a:stretch>
            <a:fillRect/>
          </a:stretch>
        </p:blipFill>
        <p:spPr>
          <a:xfrm>
            <a:off x="8685996" y="4528870"/>
            <a:ext cx="2029353" cy="1892926"/>
          </a:xfrm>
          <a:prstGeom prst="rect">
            <a:avLst/>
          </a:prstGeom>
        </p:spPr>
      </p:pic>
    </p:spTree>
    <p:extLst>
      <p:ext uri="{BB962C8B-B14F-4D97-AF65-F5344CB8AC3E}">
        <p14:creationId xmlns:p14="http://schemas.microsoft.com/office/powerpoint/2010/main" val="20853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305" y="149627"/>
            <a:ext cx="10515600" cy="1325563"/>
          </a:xfrm>
        </p:spPr>
        <p:txBody>
          <a:bodyPr>
            <a:normAutofit/>
          </a:bodyPr>
          <a:lstStyle/>
          <a:p>
            <a:pPr algn="ctr"/>
            <a:r>
              <a:rPr lang="en-US" sz="3600" b="1" dirty="0"/>
              <a:t>Modeling</a:t>
            </a:r>
            <a:br>
              <a:rPr lang="en-US" sz="3600" b="1" dirty="0"/>
            </a:br>
            <a:r>
              <a:rPr lang="en-US" sz="2800" dirty="0"/>
              <a:t>Finding the right scorer</a:t>
            </a:r>
            <a:endParaRPr lang="he-IL" sz="2800" dirty="0"/>
          </a:p>
        </p:txBody>
      </p:sp>
      <p:sp>
        <p:nvSpPr>
          <p:cNvPr id="3" name="TextBox 2"/>
          <p:cNvSpPr txBox="1"/>
          <p:nvPr/>
        </p:nvSpPr>
        <p:spPr>
          <a:xfrm>
            <a:off x="1131689" y="3806562"/>
            <a:ext cx="9812833" cy="707886"/>
          </a:xfrm>
          <a:prstGeom prst="rect">
            <a:avLst/>
          </a:prstGeom>
          <a:noFill/>
        </p:spPr>
        <p:txBody>
          <a:bodyPr wrap="square" rtlCol="1">
            <a:spAutoFit/>
          </a:bodyPr>
          <a:lstStyle/>
          <a:p>
            <a:pPr algn="ctr"/>
            <a:endParaRPr lang="en-US" sz="2000" dirty="0"/>
          </a:p>
          <a:p>
            <a:pPr algn="ctr"/>
            <a:r>
              <a:rPr lang="en-US" sz="2000" dirty="0"/>
              <a:t>However, counting on the Precision score alone could lead to classifying all patients as sick</a:t>
            </a:r>
          </a:p>
        </p:txBody>
      </p:sp>
      <p:sp>
        <p:nvSpPr>
          <p:cNvPr id="4" name="TextBox 3">
            <a:extLst>
              <a:ext uri="{FF2B5EF4-FFF2-40B4-BE49-F238E27FC236}">
                <a16:creationId xmlns:a16="http://schemas.microsoft.com/office/drawing/2014/main" id="{2EA4C152-C422-8246-8D71-FD2F87814F9C}"/>
              </a:ext>
            </a:extLst>
          </p:cNvPr>
          <p:cNvSpPr txBox="1"/>
          <p:nvPr/>
        </p:nvSpPr>
        <p:spPr>
          <a:xfrm>
            <a:off x="1461155" y="2344341"/>
            <a:ext cx="5213022" cy="461665"/>
          </a:xfrm>
          <a:prstGeom prst="rect">
            <a:avLst/>
          </a:prstGeom>
          <a:noFill/>
        </p:spPr>
        <p:txBody>
          <a:bodyPr wrap="square" rtlCol="0">
            <a:spAutoFit/>
          </a:bodyPr>
          <a:lstStyle/>
          <a:p>
            <a:r>
              <a:rPr lang="en-US" sz="2400" b="1" dirty="0"/>
              <a:t>FN</a:t>
            </a:r>
            <a:r>
              <a:rPr lang="en-US" sz="2000" dirty="0"/>
              <a:t> = a sick patient is diagnosed as healthy </a:t>
            </a:r>
          </a:p>
        </p:txBody>
      </p:sp>
      <p:sp>
        <p:nvSpPr>
          <p:cNvPr id="5" name="TextBox 4">
            <a:extLst>
              <a:ext uri="{FF2B5EF4-FFF2-40B4-BE49-F238E27FC236}">
                <a16:creationId xmlns:a16="http://schemas.microsoft.com/office/drawing/2014/main" id="{D85A8276-D040-5E40-9AFC-15B075E5FAED}"/>
              </a:ext>
            </a:extLst>
          </p:cNvPr>
          <p:cNvSpPr txBox="1"/>
          <p:nvPr/>
        </p:nvSpPr>
        <p:spPr>
          <a:xfrm>
            <a:off x="1461155" y="3142185"/>
            <a:ext cx="5429839" cy="461665"/>
          </a:xfrm>
          <a:prstGeom prst="rect">
            <a:avLst/>
          </a:prstGeom>
          <a:noFill/>
        </p:spPr>
        <p:txBody>
          <a:bodyPr wrap="square" rtlCol="0">
            <a:spAutoFit/>
          </a:bodyPr>
          <a:lstStyle/>
          <a:p>
            <a:r>
              <a:rPr lang="en-US" sz="2400" b="1" dirty="0"/>
              <a:t>FP</a:t>
            </a:r>
            <a:r>
              <a:rPr lang="en-US" sz="2000" dirty="0"/>
              <a:t> = a healthy patient is diagnosed as sick</a:t>
            </a:r>
          </a:p>
        </p:txBody>
      </p:sp>
      <p:sp>
        <p:nvSpPr>
          <p:cNvPr id="6" name="TextBox 5">
            <a:extLst>
              <a:ext uri="{FF2B5EF4-FFF2-40B4-BE49-F238E27FC236}">
                <a16:creationId xmlns:a16="http://schemas.microsoft.com/office/drawing/2014/main" id="{65A6F598-52FB-004C-944B-19EA99EC4DBC}"/>
              </a:ext>
            </a:extLst>
          </p:cNvPr>
          <p:cNvSpPr txBox="1"/>
          <p:nvPr/>
        </p:nvSpPr>
        <p:spPr>
          <a:xfrm>
            <a:off x="1357696" y="1475190"/>
            <a:ext cx="8158195" cy="646331"/>
          </a:xfrm>
          <a:prstGeom prst="rect">
            <a:avLst/>
          </a:prstGeom>
          <a:noFill/>
        </p:spPr>
        <p:txBody>
          <a:bodyPr wrap="none" rtlCol="0">
            <a:spAutoFit/>
          </a:bodyPr>
          <a:lstStyle/>
          <a:p>
            <a:r>
              <a:rPr lang="en-US" dirty="0"/>
              <a:t>Our model strives to identify a predisposition to UC by the patient's expressed genes.</a:t>
            </a:r>
          </a:p>
          <a:p>
            <a:endParaRPr lang="en-US" dirty="0"/>
          </a:p>
        </p:txBody>
      </p:sp>
      <p:sp>
        <p:nvSpPr>
          <p:cNvPr id="8" name="TextBox 7">
            <a:extLst>
              <a:ext uri="{FF2B5EF4-FFF2-40B4-BE49-F238E27FC236}">
                <a16:creationId xmlns:a16="http://schemas.microsoft.com/office/drawing/2014/main" id="{16C9E5D0-CB2D-1349-9C17-E3DCE46BBF12}"/>
              </a:ext>
            </a:extLst>
          </p:cNvPr>
          <p:cNvSpPr txBox="1"/>
          <p:nvPr/>
        </p:nvSpPr>
        <p:spPr>
          <a:xfrm>
            <a:off x="933253" y="2067341"/>
            <a:ext cx="782425" cy="1015663"/>
          </a:xfrm>
          <a:prstGeom prst="rect">
            <a:avLst/>
          </a:prstGeom>
          <a:noFill/>
        </p:spPr>
        <p:txBody>
          <a:bodyPr wrap="square" rtlCol="0">
            <a:spAutoFit/>
          </a:bodyPr>
          <a:lstStyle/>
          <a:p>
            <a:pPr algn="ctr"/>
            <a:r>
              <a:rPr lang="en-US" sz="6000" dirty="0">
                <a:solidFill>
                  <a:srgbClr val="FF0000"/>
                </a:solidFill>
              </a:rPr>
              <a:t>X</a:t>
            </a:r>
          </a:p>
        </p:txBody>
      </p:sp>
      <p:sp>
        <p:nvSpPr>
          <p:cNvPr id="9" name="L-Shape 8">
            <a:extLst>
              <a:ext uri="{FF2B5EF4-FFF2-40B4-BE49-F238E27FC236}">
                <a16:creationId xmlns:a16="http://schemas.microsoft.com/office/drawing/2014/main" id="{09D85EA8-07C3-7047-8CF0-38AA032CBF5B}"/>
              </a:ext>
            </a:extLst>
          </p:cNvPr>
          <p:cNvSpPr/>
          <p:nvPr/>
        </p:nvSpPr>
        <p:spPr>
          <a:xfrm rot="17933715">
            <a:off x="946402" y="3016522"/>
            <a:ext cx="596813" cy="425394"/>
          </a:xfrm>
          <a:prstGeom prst="corner">
            <a:avLst>
              <a:gd name="adj1" fmla="val 15375"/>
              <a:gd name="adj2" fmla="val 13693"/>
            </a:avLst>
          </a:prstGeom>
          <a:solidFill>
            <a:srgbClr val="499E9E"/>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99E9E"/>
              </a:solidFill>
            </a:endParaRPr>
          </a:p>
        </p:txBody>
      </p:sp>
      <p:cxnSp>
        <p:nvCxnSpPr>
          <p:cNvPr id="12" name="Straight Arrow Connector 11">
            <a:extLst>
              <a:ext uri="{FF2B5EF4-FFF2-40B4-BE49-F238E27FC236}">
                <a16:creationId xmlns:a16="http://schemas.microsoft.com/office/drawing/2014/main" id="{5079A2B6-21C7-FA4A-A347-13EC6D3FD742}"/>
              </a:ext>
            </a:extLst>
          </p:cNvPr>
          <p:cNvCxnSpPr/>
          <p:nvPr/>
        </p:nvCxnSpPr>
        <p:spPr>
          <a:xfrm>
            <a:off x="6202837" y="3373017"/>
            <a:ext cx="105580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1B9BD91-BA29-E64E-BD43-63049B44D7D9}"/>
              </a:ext>
            </a:extLst>
          </p:cNvPr>
          <p:cNvSpPr txBox="1"/>
          <p:nvPr/>
        </p:nvSpPr>
        <p:spPr>
          <a:xfrm>
            <a:off x="7437751" y="3079257"/>
            <a:ext cx="3506771" cy="646331"/>
          </a:xfrm>
          <a:prstGeom prst="rect">
            <a:avLst/>
          </a:prstGeom>
          <a:noFill/>
        </p:spPr>
        <p:txBody>
          <a:bodyPr wrap="square" rtlCol="0">
            <a:spAutoFit/>
          </a:bodyPr>
          <a:lstStyle/>
          <a:p>
            <a:pPr algn="ctr"/>
            <a:r>
              <a:rPr lang="en-US" dirty="0"/>
              <a:t>leads us to focus more on the </a:t>
            </a:r>
            <a:r>
              <a:rPr lang="en-US" b="1" dirty="0"/>
              <a:t>Precision</a:t>
            </a:r>
            <a:r>
              <a:rPr lang="en-US" dirty="0"/>
              <a:t> score</a:t>
            </a:r>
          </a:p>
        </p:txBody>
      </p:sp>
      <p:cxnSp>
        <p:nvCxnSpPr>
          <p:cNvPr id="14" name="Straight Arrow Connector 13">
            <a:extLst>
              <a:ext uri="{FF2B5EF4-FFF2-40B4-BE49-F238E27FC236}">
                <a16:creationId xmlns:a16="http://schemas.microsoft.com/office/drawing/2014/main" id="{7AD4AFDF-84E6-F349-8BF7-6F1B48590FBF}"/>
              </a:ext>
            </a:extLst>
          </p:cNvPr>
          <p:cNvCxnSpPr>
            <a:cxnSpLocks/>
          </p:cNvCxnSpPr>
          <p:nvPr/>
        </p:nvCxnSpPr>
        <p:spPr>
          <a:xfrm flipH="1">
            <a:off x="3308808" y="4581674"/>
            <a:ext cx="569537" cy="5373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A78E041-1B05-F94C-8572-496D12C39946}"/>
              </a:ext>
            </a:extLst>
          </p:cNvPr>
          <p:cNvCxnSpPr>
            <a:cxnSpLocks/>
          </p:cNvCxnSpPr>
          <p:nvPr/>
        </p:nvCxnSpPr>
        <p:spPr>
          <a:xfrm>
            <a:off x="5103910" y="4596715"/>
            <a:ext cx="0" cy="6822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2507D52-B539-7C41-83C9-841A9FB9B3D4}"/>
              </a:ext>
            </a:extLst>
          </p:cNvPr>
          <p:cNvCxnSpPr>
            <a:cxnSpLocks/>
          </p:cNvCxnSpPr>
          <p:nvPr/>
        </p:nvCxnSpPr>
        <p:spPr>
          <a:xfrm>
            <a:off x="6485641" y="4565051"/>
            <a:ext cx="377072" cy="5629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F30CC53-E6B5-104C-8B73-99CC5B1798B6}"/>
              </a:ext>
            </a:extLst>
          </p:cNvPr>
          <p:cNvSpPr txBox="1"/>
          <p:nvPr/>
        </p:nvSpPr>
        <p:spPr>
          <a:xfrm>
            <a:off x="2268475" y="5198729"/>
            <a:ext cx="1712970" cy="400110"/>
          </a:xfrm>
          <a:prstGeom prst="rect">
            <a:avLst/>
          </a:prstGeom>
          <a:noFill/>
        </p:spPr>
        <p:txBody>
          <a:bodyPr wrap="square" rtlCol="0">
            <a:spAutoFit/>
          </a:bodyPr>
          <a:lstStyle/>
          <a:p>
            <a:pPr algn="ctr"/>
            <a:r>
              <a:rPr lang="en-US" sz="2000" b="1" dirty="0"/>
              <a:t>F1</a:t>
            </a:r>
          </a:p>
        </p:txBody>
      </p:sp>
      <p:sp>
        <p:nvSpPr>
          <p:cNvPr id="21" name="TextBox 20">
            <a:extLst>
              <a:ext uri="{FF2B5EF4-FFF2-40B4-BE49-F238E27FC236}">
                <a16:creationId xmlns:a16="http://schemas.microsoft.com/office/drawing/2014/main" id="{FA90641E-D2A9-CB40-BC35-D557E7189995}"/>
              </a:ext>
            </a:extLst>
          </p:cNvPr>
          <p:cNvSpPr txBox="1"/>
          <p:nvPr/>
        </p:nvSpPr>
        <p:spPr>
          <a:xfrm>
            <a:off x="3982120" y="5358667"/>
            <a:ext cx="2243580" cy="1015663"/>
          </a:xfrm>
          <a:prstGeom prst="rect">
            <a:avLst/>
          </a:prstGeom>
          <a:noFill/>
        </p:spPr>
        <p:txBody>
          <a:bodyPr wrap="square" rtlCol="0">
            <a:spAutoFit/>
          </a:bodyPr>
          <a:lstStyle/>
          <a:p>
            <a:pPr algn="ctr"/>
            <a:r>
              <a:rPr lang="en-US" sz="2000" b="1" dirty="0"/>
              <a:t>F beta</a:t>
            </a:r>
            <a:r>
              <a:rPr lang="en-US" sz="2000" dirty="0"/>
              <a:t>, weight= 0.8</a:t>
            </a:r>
          </a:p>
          <a:p>
            <a:pPr algn="ctr"/>
            <a:r>
              <a:rPr lang="en-US" sz="2000" dirty="0"/>
              <a:t>(</a:t>
            </a:r>
            <a:r>
              <a:rPr lang="en-US" sz="2000" b="1" dirty="0"/>
              <a:t>Precision</a:t>
            </a:r>
            <a:r>
              <a:rPr lang="en-US" sz="2000" dirty="0"/>
              <a:t> slightly  more important)</a:t>
            </a:r>
          </a:p>
        </p:txBody>
      </p:sp>
      <p:sp>
        <p:nvSpPr>
          <p:cNvPr id="25" name="TextBox 24">
            <a:extLst>
              <a:ext uri="{FF2B5EF4-FFF2-40B4-BE49-F238E27FC236}">
                <a16:creationId xmlns:a16="http://schemas.microsoft.com/office/drawing/2014/main" id="{2ADFE4E0-F4C6-3742-90AE-F5B1D932F72B}"/>
              </a:ext>
            </a:extLst>
          </p:cNvPr>
          <p:cNvSpPr txBox="1"/>
          <p:nvPr/>
        </p:nvSpPr>
        <p:spPr>
          <a:xfrm>
            <a:off x="6329476" y="5215573"/>
            <a:ext cx="1712970" cy="400110"/>
          </a:xfrm>
          <a:prstGeom prst="rect">
            <a:avLst/>
          </a:prstGeom>
          <a:noFill/>
        </p:spPr>
        <p:txBody>
          <a:bodyPr wrap="square" rtlCol="0">
            <a:spAutoFit/>
          </a:bodyPr>
          <a:lstStyle/>
          <a:p>
            <a:pPr algn="ctr"/>
            <a:r>
              <a:rPr lang="en-US" sz="2000" b="1" dirty="0"/>
              <a:t>Accuracy</a:t>
            </a:r>
          </a:p>
        </p:txBody>
      </p:sp>
    </p:spTree>
    <p:extLst>
      <p:ext uri="{BB962C8B-B14F-4D97-AF65-F5344CB8AC3E}">
        <p14:creationId xmlns:p14="http://schemas.microsoft.com/office/powerpoint/2010/main" val="400737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animBg="1"/>
      <p:bldP spid="13" grpId="0"/>
      <p:bldP spid="20" grpId="0"/>
      <p:bldP spid="21" grpId="0"/>
      <p:bldP spid="2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3842</TotalTime>
  <Words>814</Words>
  <Application>Microsoft Office PowerPoint</Application>
  <PresentationFormat>Widescreen</PresentationFormat>
  <Paragraphs>175</Paragraphs>
  <Slides>24</Slides>
  <Notes>8</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Ulcerative Colitis Prediction Classification Project</vt:lpstr>
      <vt:lpstr>Background</vt:lpstr>
      <vt:lpstr>Data Overview</vt:lpstr>
      <vt:lpstr>EDA Data Cleaning and scaling</vt:lpstr>
      <vt:lpstr>EDA Gene relative read counts distribution of UC and control groups</vt:lpstr>
      <vt:lpstr>EDA UC group gene expression compared to the control group</vt:lpstr>
      <vt:lpstr>EDA Evaluation of group separation using PCA and heatmap</vt:lpstr>
      <vt:lpstr>EDA Dealing with imbalanced data</vt:lpstr>
      <vt:lpstr>Modeling Finding the right scorer</vt:lpstr>
      <vt:lpstr>Modeling Pipeline</vt:lpstr>
      <vt:lpstr>Modeling Model Comparisons</vt:lpstr>
      <vt:lpstr>PowerPoint Presentation</vt:lpstr>
      <vt:lpstr>PowerPoint Presentation</vt:lpstr>
      <vt:lpstr>Evaluation Random state\Test size affect distribution (F1 score)</vt:lpstr>
      <vt:lpstr>Evaluation Feature importance using SHAP explainer</vt:lpstr>
      <vt:lpstr>Evaluation Feature importance using SHAP explainer</vt:lpstr>
      <vt:lpstr>PowerPoint Presentation</vt:lpstr>
      <vt:lpstr>PowerPoint Presentation</vt:lpstr>
      <vt:lpstr>PowerPoint Presentation</vt:lpstr>
      <vt:lpstr>PowerPoint Presentation</vt:lpstr>
      <vt:lpstr>Feature reduction using Principal component analysis</vt:lpstr>
      <vt:lpstr>Insights &amp; Conclusion</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Ulcerative Colitis Prediction</dc:title>
  <dc:creator>Yair Toledano</dc:creator>
  <cp:lastModifiedBy>Yair Toledano</cp:lastModifiedBy>
  <cp:revision>103</cp:revision>
  <dcterms:created xsi:type="dcterms:W3CDTF">2022-06-15T18:24:25Z</dcterms:created>
  <dcterms:modified xsi:type="dcterms:W3CDTF">2022-06-21T17:01:35Z</dcterms:modified>
</cp:coreProperties>
</file>